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6" r:id="rId2"/>
    <p:sldId id="278" r:id="rId3"/>
    <p:sldId id="279" r:id="rId4"/>
    <p:sldId id="280" r:id="rId5"/>
    <p:sldId id="281" r:id="rId6"/>
    <p:sldId id="282" r:id="rId7"/>
    <p:sldId id="284" r:id="rId8"/>
    <p:sldId id="286" r:id="rId9"/>
    <p:sldId id="285" r:id="rId10"/>
    <p:sldId id="283" r:id="rId11"/>
    <p:sldId id="28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60E3D2-881B-48EA-8999-A33B7A3BAAC9}">
          <p14:sldIdLst>
            <p14:sldId id="256"/>
            <p14:sldId id="278"/>
            <p14:sldId id="279"/>
            <p14:sldId id="280"/>
            <p14:sldId id="281"/>
            <p14:sldId id="282"/>
            <p14:sldId id="284"/>
            <p14:sldId id="286"/>
            <p14:sldId id="285"/>
          </p14:sldIdLst>
        </p14:section>
        <p14:section name="Раздел без заголовка" id="{13A168CC-359B-40A7-8265-AA1E2C371FCC}">
          <p14:sldIdLst>
            <p14:sldId id="283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D5481-6261-41FA-BD0F-7AE1A5F1F52E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78577-44B9-4F61-A6A0-F9ECEB1660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7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78577-44B9-4F61-A6A0-F9ECEB1660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8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78577-44B9-4F61-A6A0-F9ECEB1660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7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75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604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84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4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2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3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1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3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1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5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9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6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97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4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6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0E709-A999-4469-B509-EC4FA1764E44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102AF2-01B8-436E-ADAD-AB141DE16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3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t0001.akkol.aqmoedu.kz/content/industrialynyy-sove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photo/?fbid=646084010297437&amp;set=a.249169016655607" TargetMode="Externa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instagram.com.tr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8531B-F5F5-4FCC-ADDB-D236F8D2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719" y="3021655"/>
            <a:ext cx="9524892" cy="171014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Кесіби маман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года рабочих   профессий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«Лучший колледж по подготовке рабочих кадров»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C76906-7ACE-4C42-B7A2-49BD1E6D2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465" y="732408"/>
            <a:ext cx="8915399" cy="148257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ГККП «Агротехнический колледж, г Акколь» 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управлении образовании Акмолинской области  </a:t>
            </a:r>
            <a:r>
              <a:rPr lang="ru-RU" dirty="0"/>
              <a:t>                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3992D58-4FFF-42B7-8C2C-32B61DAC5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661961"/>
              </p:ext>
            </p:extLst>
          </p:nvPr>
        </p:nvGraphicFramePr>
        <p:xfrm>
          <a:off x="9667783" y="0"/>
          <a:ext cx="2524217" cy="732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4217">
                  <a:extLst>
                    <a:ext uri="{9D8B030D-6E8A-4147-A177-3AD203B41FA5}">
                      <a16:colId xmlns:a16="http://schemas.microsoft.com/office/drawing/2014/main" val="3709351535"/>
                    </a:ext>
                  </a:extLst>
                </a:gridCol>
              </a:tblGrid>
              <a:tr h="732408">
                <a:tc>
                  <a:txBody>
                    <a:bodyPr/>
                    <a:lstStyle/>
                    <a:p>
                      <a:endParaRPr lang="ru-RU" sz="1100" dirty="0">
                        <a:effectLst/>
                      </a:endParaRPr>
                    </a:p>
                    <a:p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Жизнь требует движения </a:t>
                      </a:r>
                    </a:p>
                    <a:p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Аристотель</a:t>
                      </a:r>
                      <a:endParaRPr lang="ru-RU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009880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D967D1-22C8-4288-AE5F-6B3AAAB527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5" y="0"/>
            <a:ext cx="1857375" cy="17951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3674E-1ECD-4764-9565-79511453212B}"/>
              </a:ext>
            </a:extLst>
          </p:cNvPr>
          <p:cNvSpPr txBox="1"/>
          <p:nvPr/>
        </p:nvSpPr>
        <p:spPr>
          <a:xfrm>
            <a:off x="5392337" y="5685540"/>
            <a:ext cx="611227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Акколь  2025г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0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1662E-A50D-4834-B18F-22FA6583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67" y="0"/>
            <a:ext cx="8911687" cy="109984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D5172-62B8-49C4-8E01-8A7C8BD4EE42}"/>
              </a:ext>
            </a:extLst>
          </p:cNvPr>
          <p:cNvSpPr txBox="1"/>
          <p:nvPr/>
        </p:nvSpPr>
        <p:spPr>
          <a:xfrm>
            <a:off x="1493669" y="764083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Индустриальный совет колледжа</a:t>
            </a:r>
            <a:endParaRPr lang="ru-RU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82BBCE-4337-4C8F-B853-D2BE78FEAA0E}"/>
              </a:ext>
            </a:extLst>
          </p:cNvPr>
          <p:cNvPicPr/>
          <p:nvPr/>
        </p:nvPicPr>
        <p:blipFill rotWithShape="1">
          <a:blip r:embed="rId2"/>
          <a:srcRect l="21646" t="17959" r="22715" b="4219"/>
          <a:stretch/>
        </p:blipFill>
        <p:spPr bwMode="auto">
          <a:xfrm>
            <a:off x="752067" y="1474824"/>
            <a:ext cx="4444622" cy="4100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709C8B-0427-49E8-974A-318E7F5AABAE}"/>
              </a:ext>
            </a:extLst>
          </p:cNvPr>
          <p:cNvSpPr txBox="1"/>
          <p:nvPr/>
        </p:nvSpPr>
        <p:spPr>
          <a:xfrm>
            <a:off x="401715" y="594756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http://pt0001.akkol.aqmoedu.kz/content/industrialynyy-sovet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98FCD-FF35-44E9-AD13-681FAB1145C5}"/>
              </a:ext>
            </a:extLst>
          </p:cNvPr>
          <p:cNvSpPr txBox="1"/>
          <p:nvPr/>
        </p:nvSpPr>
        <p:spPr>
          <a:xfrm>
            <a:off x="7437268" y="76188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День работодателя</a:t>
            </a:r>
            <a:endParaRPr lang="ru-RU" b="1" dirty="0"/>
          </a:p>
        </p:txBody>
      </p:sp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9B3EFC85-86A4-483C-85CB-819CD45D294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/>
          <a:srcRect l="44415" t="29298" r="19668" b="6076"/>
          <a:stretch/>
        </p:blipFill>
        <p:spPr bwMode="auto">
          <a:xfrm>
            <a:off x="6806661" y="1783532"/>
            <a:ext cx="3829687" cy="3876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69E33C-59FD-48DC-A353-6B9C535C3173}"/>
              </a:ext>
            </a:extLst>
          </p:cNvPr>
          <p:cNvSpPr txBox="1"/>
          <p:nvPr/>
        </p:nvSpPr>
        <p:spPr>
          <a:xfrm>
            <a:off x="6481124" y="5691026"/>
            <a:ext cx="530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https://www.facebook.com/photo/?fbid=646084010297437&amp;set=a.249169016655607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5" name="Объект 21">
            <a:extLst>
              <a:ext uri="{FF2B5EF4-FFF2-40B4-BE49-F238E27FC236}">
                <a16:creationId xmlns:a16="http://schemas.microsoft.com/office/drawing/2014/main" id="{62256E91-F456-4ADD-929B-9F945E6140C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4415" t="23889" r="19668" b="72007"/>
          <a:stretch/>
        </p:blipFill>
        <p:spPr bwMode="auto">
          <a:xfrm>
            <a:off x="6806660" y="1569422"/>
            <a:ext cx="3829687" cy="24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247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1662E-A50D-4834-B18F-22FA6583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67" y="0"/>
            <a:ext cx="8911687" cy="109984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6B31C0-64C3-4E2F-9A5E-E601F4B7B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69" t="22319" r="11021" b="13053"/>
          <a:stretch/>
        </p:blipFill>
        <p:spPr>
          <a:xfrm>
            <a:off x="1086423" y="3754290"/>
            <a:ext cx="4328883" cy="290299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D5172-62B8-49C4-8E01-8A7C8BD4EE42}"/>
              </a:ext>
            </a:extLst>
          </p:cNvPr>
          <p:cNvSpPr txBox="1"/>
          <p:nvPr/>
        </p:nvSpPr>
        <p:spPr>
          <a:xfrm>
            <a:off x="3801862" y="549923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колледжа- социальные партнёры</a:t>
            </a:r>
            <a:endParaRPr lang="ru-RU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2E19B5-9278-4736-B6B9-CA7AA2B37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1" t="23171" r="4611" b="13010"/>
          <a:stretch/>
        </p:blipFill>
        <p:spPr>
          <a:xfrm>
            <a:off x="816678" y="924000"/>
            <a:ext cx="4868374" cy="28302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9E554C-08A7-4BEB-BD64-193776C5E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0" t="23301" r="10583" b="17411"/>
          <a:stretch/>
        </p:blipFill>
        <p:spPr>
          <a:xfrm>
            <a:off x="6149837" y="913559"/>
            <a:ext cx="4794532" cy="2840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022F10-624F-459A-A810-EF4F137ED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40" t="22578" r="9060" b="17152"/>
          <a:stretch/>
        </p:blipFill>
        <p:spPr>
          <a:xfrm>
            <a:off x="6149837" y="3754290"/>
            <a:ext cx="4868374" cy="28407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BBD1FE-CC0C-4801-A06D-2876E07F5A73}"/>
              </a:ext>
            </a:extLst>
          </p:cNvPr>
          <p:cNvSpPr txBox="1"/>
          <p:nvPr/>
        </p:nvSpPr>
        <p:spPr>
          <a:xfrm>
            <a:off x="7605776" y="6308077"/>
            <a:ext cx="4868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5043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0B0A7-94EB-4116-B81F-E65A9CE9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147" y="319596"/>
            <a:ext cx="9773466" cy="627182"/>
          </a:xfrm>
        </p:spPr>
        <p:txBody>
          <a:bodyPr/>
          <a:lstStyle/>
          <a:p>
            <a:pPr algn="ctr"/>
            <a:r>
              <a:rPr lang="ru-RU" sz="1800" b="1" u="sng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Открытость организации образования</a:t>
            </a:r>
            <a:endParaRPr lang="ru-RU" u="sng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D3A7B-407E-4E6E-B47D-08880780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219" y="754602"/>
            <a:ext cx="10188182" cy="537099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Сайт: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0001.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akkol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aqmoedu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kz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аккаунт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B68E26-7084-47F5-B8C9-57D2D096790E}"/>
              </a:ext>
            </a:extLst>
          </p:cNvPr>
          <p:cNvPicPr/>
          <p:nvPr/>
        </p:nvPicPr>
        <p:blipFill rotWithShape="1">
          <a:blip r:embed="rId2"/>
          <a:srcRect l="20869" t="19346" r="21940" b="4063"/>
          <a:stretch/>
        </p:blipFill>
        <p:spPr bwMode="auto">
          <a:xfrm>
            <a:off x="1361401" y="1266374"/>
            <a:ext cx="3388198" cy="2394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467E3F-46DF-47FF-ACB7-D4C7A70A79B2}"/>
              </a:ext>
            </a:extLst>
          </p:cNvPr>
          <p:cNvSpPr txBox="1"/>
          <p:nvPr/>
        </p:nvSpPr>
        <p:spPr>
          <a:xfrm>
            <a:off x="4951969" y="762112"/>
            <a:ext cx="391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Аккаунт: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Tube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AgroTK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AKKOL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A308EA-2DE6-4C98-BE45-81505301C0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117" y="1168645"/>
            <a:ext cx="923290" cy="9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134871-E319-43C6-AE15-C14F770427F2}"/>
              </a:ext>
            </a:extLst>
          </p:cNvPr>
          <p:cNvPicPr/>
          <p:nvPr/>
        </p:nvPicPr>
        <p:blipFill rotWithShape="1">
          <a:blip r:embed="rId4"/>
          <a:srcRect l="1193" t="10866" r="88224" b="83304"/>
          <a:stretch/>
        </p:blipFill>
        <p:spPr bwMode="auto">
          <a:xfrm>
            <a:off x="6472636" y="1233997"/>
            <a:ext cx="1874520" cy="58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4925C7-A98A-4B4B-975D-6710A4364101}"/>
              </a:ext>
            </a:extLst>
          </p:cNvPr>
          <p:cNvPicPr/>
          <p:nvPr/>
        </p:nvPicPr>
        <p:blipFill rotWithShape="1">
          <a:blip r:embed="rId4"/>
          <a:srcRect l="22062" t="19612" r="49914" b="21290"/>
          <a:stretch/>
        </p:blipFill>
        <p:spPr bwMode="auto">
          <a:xfrm>
            <a:off x="4954961" y="2185867"/>
            <a:ext cx="2665730" cy="316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ACC6BF-705B-4483-9D3E-ED6A734D398A}"/>
              </a:ext>
            </a:extLst>
          </p:cNvPr>
          <p:cNvSpPr txBox="1"/>
          <p:nvPr/>
        </p:nvSpPr>
        <p:spPr>
          <a:xfrm>
            <a:off x="8752055" y="762112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ккаунт:</a:t>
            </a:r>
            <a:r>
              <a:rPr lang="ru-RU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Instagram</a:t>
            </a:r>
            <a:r>
              <a:rPr lang="ru-RU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@atk10akkol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5C6A56-45C3-4162-A9C6-69447D636C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13" y="1202403"/>
            <a:ext cx="923925" cy="923290"/>
          </a:xfrm>
          <a:prstGeom prst="rect">
            <a:avLst/>
          </a:prstGeom>
          <a:noFill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F0BC4C-680A-466B-A2D0-14139AB0986A}"/>
              </a:ext>
            </a:extLst>
          </p:cNvPr>
          <p:cNvPicPr/>
          <p:nvPr/>
        </p:nvPicPr>
        <p:blipFill rotWithShape="1">
          <a:blip r:embed="rId7"/>
          <a:srcRect l="24744" t="10071" r="25469" b="7774"/>
          <a:stretch/>
        </p:blipFill>
        <p:spPr bwMode="auto">
          <a:xfrm>
            <a:off x="8868713" y="2290642"/>
            <a:ext cx="3181350" cy="295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58057B-629D-4992-AF59-9D9ED9C0B4AF}"/>
              </a:ext>
            </a:extLst>
          </p:cNvPr>
          <p:cNvSpPr txBox="1"/>
          <p:nvPr/>
        </p:nvSpPr>
        <p:spPr>
          <a:xfrm>
            <a:off x="509587" y="3848425"/>
            <a:ext cx="7423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ккаунт: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Atk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Akkol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01B19B-A7AD-4CA3-9D34-D51EBFC69B3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0" y="4254316"/>
            <a:ext cx="1017270" cy="1021080"/>
          </a:xfrm>
          <a:prstGeom prst="rect">
            <a:avLst/>
          </a:prstGeom>
          <a:noFill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A4F05A-CF7A-4767-808F-676193E5D8DC}"/>
              </a:ext>
            </a:extLst>
          </p:cNvPr>
          <p:cNvPicPr/>
          <p:nvPr/>
        </p:nvPicPr>
        <p:blipFill rotWithShape="1">
          <a:blip r:embed="rId9"/>
          <a:srcRect l="18483" t="10336" r="20005" b="4328"/>
          <a:stretch/>
        </p:blipFill>
        <p:spPr bwMode="auto">
          <a:xfrm>
            <a:off x="1417417" y="4254316"/>
            <a:ext cx="3318315" cy="2383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869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1826348-2EA4-44C6-9B14-02EAF29C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63" y="189104"/>
            <a:ext cx="10209320" cy="128089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B60508A-397D-4D9A-AB70-04899DF49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17" y="1116988"/>
            <a:ext cx="11221375" cy="5086905"/>
          </a:xfrm>
        </p:spPr>
        <p:txBody>
          <a:bodyPr/>
          <a:lstStyle/>
          <a:p>
            <a:pPr marL="0" indent="0">
              <a:buNone/>
            </a:pPr>
            <a:r>
              <a:rPr lang="ru-RU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Меморандум о шефстве (районный уровень)</a:t>
            </a:r>
            <a:endParaRPr lang="ru-RU" b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4C4D1-04D3-4502-A1E0-C2CDAD66A0CC}"/>
              </a:ext>
            </a:extLst>
          </p:cNvPr>
          <p:cNvSpPr txBox="1"/>
          <p:nvPr/>
        </p:nvSpPr>
        <p:spPr>
          <a:xfrm>
            <a:off x="1591692" y="169943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1.ТОО «КРМЗ» 2022г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D0C4EC4-FC95-4162-BB87-4BB576258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4"/>
          <a:stretch/>
        </p:blipFill>
        <p:spPr bwMode="auto">
          <a:xfrm>
            <a:off x="201042" y="1627064"/>
            <a:ext cx="1390650" cy="15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A80931-F2F2-42E4-90B8-E1096034EFE5}"/>
              </a:ext>
            </a:extLst>
          </p:cNvPr>
          <p:cNvSpPr txBox="1"/>
          <p:nvPr/>
        </p:nvSpPr>
        <p:spPr>
          <a:xfrm>
            <a:off x="8368823" y="111817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2.КХ «</a:t>
            </a:r>
            <a:r>
              <a:rPr lang="ru-RU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Иляс</a:t>
            </a: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2025г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49B3E61-E4BE-4746-9AA2-15F2F786C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730707"/>
              </p:ext>
            </p:extLst>
          </p:nvPr>
        </p:nvGraphicFramePr>
        <p:xfrm>
          <a:off x="1048484" y="3776400"/>
          <a:ext cx="3116878" cy="787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878">
                  <a:extLst>
                    <a:ext uri="{9D8B030D-6E8A-4147-A177-3AD203B41FA5}">
                      <a16:colId xmlns:a16="http://schemas.microsoft.com/office/drawing/2014/main" val="3128926085"/>
                    </a:ext>
                  </a:extLst>
                </a:gridCol>
              </a:tblGrid>
              <a:tr h="787652">
                <a:tc>
                  <a:txBody>
                    <a:bodyPr/>
                    <a:lstStyle/>
                    <a:p>
                      <a:pPr indent="450215" algn="l"/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3.ИП «Калашников» 2025г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2017562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5711320B-DA11-4C3B-9116-E7B89F093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85845"/>
              </p:ext>
            </p:extLst>
          </p:nvPr>
        </p:nvGraphicFramePr>
        <p:xfrm>
          <a:off x="6762939" y="3832078"/>
          <a:ext cx="4246075" cy="787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6075">
                  <a:extLst>
                    <a:ext uri="{9D8B030D-6E8A-4147-A177-3AD203B41FA5}">
                      <a16:colId xmlns:a16="http://schemas.microsoft.com/office/drawing/2014/main" val="3968836845"/>
                    </a:ext>
                  </a:extLst>
                </a:gridCol>
              </a:tblGrid>
              <a:tr h="787652">
                <a:tc>
                  <a:txBody>
                    <a:bodyPr/>
                    <a:lstStyle/>
                    <a:p>
                      <a:pPr indent="450215"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4.ГУ «Централизованная библиотечная система»</a:t>
                      </a:r>
                    </a:p>
                    <a:p>
                      <a:pPr indent="450215"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отдела культуры и развития языков Аккольского      района, Акмолинской области 2025г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445003"/>
                  </a:ext>
                </a:extLst>
              </a:tr>
            </a:tbl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E5F06B0D-FE50-4078-BACD-67B74245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26" y="944553"/>
            <a:ext cx="2459582" cy="16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29B116F4-4AB7-4930-BEA0-EA6BB1D68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4" t="31979"/>
          <a:stretch/>
        </p:blipFill>
        <p:spPr bwMode="auto">
          <a:xfrm>
            <a:off x="3028143" y="2145229"/>
            <a:ext cx="1676379" cy="16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B14C4A-E8BA-4E1C-B29F-DFF9EFA2E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15265" b="6926"/>
          <a:stretch/>
        </p:blipFill>
        <p:spPr>
          <a:xfrm>
            <a:off x="1542342" y="2141133"/>
            <a:ext cx="1514433" cy="1654830"/>
          </a:xfrm>
          <a:prstGeom prst="rect">
            <a:avLst/>
          </a:prstGeom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E8A6ADEF-F55E-4ECA-B592-FEAC4AD4B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r="27823" b="22220"/>
          <a:stretch/>
        </p:blipFill>
        <p:spPr bwMode="auto">
          <a:xfrm>
            <a:off x="394646" y="4538809"/>
            <a:ext cx="2958559" cy="16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8DAB313E-2660-4CBD-85F9-EC6AF50B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39" y="4604341"/>
            <a:ext cx="2250840" cy="22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29DFFF-EE79-03F6-1215-A7DCD666A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79" y="4778092"/>
            <a:ext cx="22669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F00F624-86C6-4478-B17E-FE943102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87" y="1723699"/>
            <a:ext cx="3149101" cy="20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B3C1D8-8CD5-4A2C-86C9-14C44202A7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33" y="4549043"/>
            <a:ext cx="1298789" cy="230895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2F70695-E0D7-431F-B896-2E9F8DA220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766" t="23183" r="18978" b="24781"/>
          <a:stretch/>
        </p:blipFill>
        <p:spPr>
          <a:xfrm>
            <a:off x="-35530" y="5302395"/>
            <a:ext cx="2075061" cy="15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8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D9F2A-86D2-4493-8A92-26A318D9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531" y="155413"/>
            <a:ext cx="8911687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B2CE9-84F1-448E-B660-E948591D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198485"/>
            <a:ext cx="11234589" cy="494486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АО «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Степногорский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подшипниковый завод» -2024 г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288CD-DC54-4FF4-90FD-B85FB08D33A3}"/>
              </a:ext>
            </a:extLst>
          </p:cNvPr>
          <p:cNvSpPr txBox="1"/>
          <p:nvPr/>
        </p:nvSpPr>
        <p:spPr>
          <a:xfrm>
            <a:off x="1166782" y="79585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Меморандум о сотрудничестве (областной)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F246-312A-4D54-9CF7-506DB7349F8A}"/>
              </a:ext>
            </a:extLst>
          </p:cNvPr>
          <p:cNvSpPr txBox="1"/>
          <p:nvPr/>
        </p:nvSpPr>
        <p:spPr>
          <a:xfrm>
            <a:off x="6003524" y="76256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Меморандум о сотрудничестве (республиканский 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3DF6D-E8C7-4B63-ABBC-9B38855021BF}"/>
              </a:ext>
            </a:extLst>
          </p:cNvPr>
          <p:cNvSpPr txBox="1"/>
          <p:nvPr/>
        </p:nvSpPr>
        <p:spPr>
          <a:xfrm>
            <a:off x="6704860" y="123178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ТОО «КазАгроМаш»-2025г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96F9EE-1A58-4410-8BCE-02DB2AC39990}"/>
              </a:ext>
            </a:extLst>
          </p:cNvPr>
          <p:cNvPicPr/>
          <p:nvPr/>
        </p:nvPicPr>
        <p:blipFill rotWithShape="1">
          <a:blip r:embed="rId2"/>
          <a:srcRect l="26938" t="11688" r="46125" b="6499"/>
          <a:stretch/>
        </p:blipFill>
        <p:spPr bwMode="auto">
          <a:xfrm>
            <a:off x="624891" y="1953882"/>
            <a:ext cx="2161340" cy="3671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793A70-AD14-4668-A2CB-6F98B73DEFF9}"/>
              </a:ext>
            </a:extLst>
          </p:cNvPr>
          <p:cNvPicPr/>
          <p:nvPr/>
        </p:nvPicPr>
        <p:blipFill rotWithShape="1">
          <a:blip r:embed="rId3"/>
          <a:srcRect l="27418" t="10832" r="45965" b="6214"/>
          <a:stretch/>
        </p:blipFill>
        <p:spPr bwMode="auto">
          <a:xfrm>
            <a:off x="2747304" y="1953881"/>
            <a:ext cx="1904446" cy="3671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DCBAA5-378C-4CC7-AAC2-6C62F227D1F3}"/>
              </a:ext>
            </a:extLst>
          </p:cNvPr>
          <p:cNvPicPr/>
          <p:nvPr/>
        </p:nvPicPr>
        <p:blipFill rotWithShape="1">
          <a:blip r:embed="rId4"/>
          <a:srcRect l="44573" t="24462" r="19883" b="5469"/>
          <a:stretch/>
        </p:blipFill>
        <p:spPr bwMode="auto">
          <a:xfrm>
            <a:off x="7450316" y="1745270"/>
            <a:ext cx="3538855" cy="3924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FBD0E8-8A8A-4FBD-B874-4E007BF42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93" y="1953881"/>
            <a:ext cx="2674262" cy="25948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A715D4-E1DD-40B8-A2A2-359F6F5CF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48" y="4687410"/>
            <a:ext cx="2686903" cy="20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3CDB7-799F-471C-A4F6-801FB35A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099" y="217556"/>
            <a:ext cx="8911687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D3635-D6D9-4FDA-91B2-34DCCC8F9939}"/>
              </a:ext>
            </a:extLst>
          </p:cNvPr>
          <p:cNvSpPr txBox="1"/>
          <p:nvPr/>
        </p:nvSpPr>
        <p:spPr>
          <a:xfrm>
            <a:off x="3335682" y="84599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Меморандум о сотрудничестве (международный)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EBFD9F-70CA-4FB5-A73A-674438ECE5E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094" t="44185" r="18707" b="3934"/>
          <a:stretch/>
        </p:blipFill>
        <p:spPr bwMode="auto">
          <a:xfrm>
            <a:off x="3335682" y="1215323"/>
            <a:ext cx="5396810" cy="4233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18DAD5-F126-40FF-AF25-1288269F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8" y="1287261"/>
            <a:ext cx="2369174" cy="5268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E9A78E-C420-4BD0-9D60-332BF7850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492" y="1202924"/>
            <a:ext cx="3339114" cy="44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0A23E-2EE4-4914-B68A-ACCB12DF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165" y="4089"/>
            <a:ext cx="8911687" cy="100904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2632-1A8B-4030-AC9E-BB2DF86922B9}"/>
              </a:ext>
            </a:extLst>
          </p:cNvPr>
          <p:cNvSpPr txBox="1"/>
          <p:nvPr/>
        </p:nvSpPr>
        <p:spPr>
          <a:xfrm>
            <a:off x="174648" y="377481"/>
            <a:ext cx="664529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Дуальное обучение</a:t>
            </a:r>
            <a:endParaRPr lang="ru-RU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32BFC-D570-44E9-B6FD-752550AE3A92}"/>
              </a:ext>
            </a:extLst>
          </p:cNvPr>
          <p:cNvSpPr txBox="1"/>
          <p:nvPr/>
        </p:nvSpPr>
        <p:spPr>
          <a:xfrm>
            <a:off x="352202" y="1147029"/>
            <a:ext cx="1183979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Выгрузка  НОБД    Сведения о предприятиях по дуальному обучению ГККП «Агротехнический колледж, г Акколь»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F9B29F2-8940-463A-9AFF-9B2A7D31DA2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7622" t="7793" r="9014" b="17215"/>
          <a:stretch/>
        </p:blipFill>
        <p:spPr bwMode="auto">
          <a:xfrm>
            <a:off x="206043" y="1510046"/>
            <a:ext cx="4654804" cy="2488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2B4993-D79E-46C4-B47B-66A77816D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" t="20881" r="47282" b="50899"/>
          <a:stretch/>
        </p:blipFill>
        <p:spPr>
          <a:xfrm>
            <a:off x="5969367" y="1649680"/>
            <a:ext cx="4767610" cy="14759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A0D481-50FE-4D00-93D4-A2CFBADDD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9" t="31519" r="48519" b="21035"/>
          <a:stretch/>
        </p:blipFill>
        <p:spPr>
          <a:xfrm>
            <a:off x="4945230" y="3188954"/>
            <a:ext cx="3323558" cy="17696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1FCC1-143C-456C-ABFB-22F42A613F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1" t="26265" r="47416" b="28664"/>
          <a:stretch/>
        </p:blipFill>
        <p:spPr>
          <a:xfrm>
            <a:off x="174648" y="4073802"/>
            <a:ext cx="4686199" cy="23198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CADAA0-8FB6-461B-963F-C28656ECC3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" t="26064" r="50000" b="46667"/>
          <a:stretch/>
        </p:blipFill>
        <p:spPr>
          <a:xfrm>
            <a:off x="5940237" y="5075708"/>
            <a:ext cx="4657102" cy="14759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2FEDC6-9A57-41A5-96A6-0CA227CB96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6" t="31519" r="46044" b="31003"/>
          <a:stretch/>
        </p:blipFill>
        <p:spPr>
          <a:xfrm>
            <a:off x="8268788" y="3281363"/>
            <a:ext cx="3946884" cy="1584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45A745-C66E-469A-AEFC-3AEFC4A751B0}"/>
              </a:ext>
            </a:extLst>
          </p:cNvPr>
          <p:cNvSpPr txBox="1"/>
          <p:nvPr/>
        </p:nvSpPr>
        <p:spPr>
          <a:xfrm>
            <a:off x="2671464" y="582326"/>
            <a:ext cx="9277880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по дуальному обучению -10 лет с 2015 года.  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хват студентов дуальным обучением 93 студента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- 40% от общего контингента.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77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0A23E-2EE4-4914-B68A-ACCB12DF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89" y="20410"/>
            <a:ext cx="8911687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2632-1A8B-4030-AC9E-BB2DF86922B9}"/>
              </a:ext>
            </a:extLst>
          </p:cNvPr>
          <p:cNvSpPr txBox="1"/>
          <p:nvPr/>
        </p:nvSpPr>
        <p:spPr>
          <a:xfrm>
            <a:off x="3000652" y="548459"/>
            <a:ext cx="7765741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Производственная практика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Типовой договор на прохождение профессиональной практики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205D6-A1F0-459E-87AA-805A7E23F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15" t="35162" r="7888" b="30663"/>
          <a:stretch/>
        </p:blipFill>
        <p:spPr>
          <a:xfrm>
            <a:off x="2229614" y="1011069"/>
            <a:ext cx="7497934" cy="318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9DB96-6008-4433-90BD-9F13DB6DD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5" t="38047" r="57379" b="28285"/>
          <a:stretch/>
        </p:blipFill>
        <p:spPr>
          <a:xfrm>
            <a:off x="207146" y="4528654"/>
            <a:ext cx="2109926" cy="2308936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1D29C4-1734-4EBA-8184-50C85543D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581" r="24744" b="2155"/>
          <a:stretch/>
        </p:blipFill>
        <p:spPr>
          <a:xfrm>
            <a:off x="9882423" y="1412967"/>
            <a:ext cx="2202308" cy="23646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F2DCA3-449E-4387-AA91-85286C9EC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8" t="25996" r="42403" b="22330"/>
          <a:stretch/>
        </p:blipFill>
        <p:spPr>
          <a:xfrm>
            <a:off x="2406818" y="4522799"/>
            <a:ext cx="1889571" cy="2335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22C349-6980-4DF7-8EFF-2092F358F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21" y="4522799"/>
            <a:ext cx="1773510" cy="23646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311F61-856D-47D2-97DD-24087BC09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99" y="4501813"/>
            <a:ext cx="1775719" cy="23676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1F9D78-A6F6-4B71-9B35-5D9772B10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1" y="1412967"/>
            <a:ext cx="1819958" cy="24266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9D6135-2116-47F4-A5DB-75B299FF3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16" y="4522799"/>
            <a:ext cx="1775719" cy="23676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D16C65-7161-4113-A31F-D20C96C4E7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r="21809"/>
          <a:stretch/>
        </p:blipFill>
        <p:spPr>
          <a:xfrm>
            <a:off x="6229797" y="4501813"/>
            <a:ext cx="2062699" cy="23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1662E-A50D-4834-B18F-22FA6583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67" y="0"/>
            <a:ext cx="8911687" cy="1099846"/>
          </a:xfrm>
        </p:spPr>
        <p:txBody>
          <a:bodyPr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9D190C25-C141-49FA-8860-7D1DA24AE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20" y="4246816"/>
            <a:ext cx="2856871" cy="2142653"/>
          </a:xfr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14CBDEE-3B96-4096-86A6-2C0C8995A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13091" r="12858" b="11831"/>
          <a:stretch/>
        </p:blipFill>
        <p:spPr bwMode="auto">
          <a:xfrm>
            <a:off x="0" y="142041"/>
            <a:ext cx="1394932" cy="10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4F8D6-9673-40D2-8888-318E8ACD2209}"/>
              </a:ext>
            </a:extLst>
          </p:cNvPr>
          <p:cNvSpPr txBox="1"/>
          <p:nvPr/>
        </p:nvSpPr>
        <p:spPr>
          <a:xfrm>
            <a:off x="3048740" y="470752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478E0-1BF4-412B-B3D6-1017BFDD8B47}"/>
              </a:ext>
            </a:extLst>
          </p:cNvPr>
          <p:cNvSpPr txBox="1"/>
          <p:nvPr/>
        </p:nvSpPr>
        <p:spPr>
          <a:xfrm>
            <a:off x="1372106" y="941892"/>
            <a:ext cx="5150454" cy="901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 «Сварочное дело»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Аккольский филиал 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Агромашхолдинг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Независимый эксперт -инженер Попов С.В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ABB863-8521-4313-8DF7-244456DF9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11" y="1806714"/>
            <a:ext cx="1830076" cy="24401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2305A3-AAE8-47F5-8D0E-51F303F7C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24" y="1812754"/>
            <a:ext cx="1830077" cy="2440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82DCD2-1795-484A-997A-465299273E22}"/>
              </a:ext>
            </a:extLst>
          </p:cNvPr>
          <p:cNvSpPr txBox="1"/>
          <p:nvPr/>
        </p:nvSpPr>
        <p:spPr>
          <a:xfrm>
            <a:off x="6321004" y="1008480"/>
            <a:ext cx="5150454" cy="9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 «Организация питания»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«ИП «Андрющенко» кафе «Сластёна»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Независимый эксперт- руководитель Андрющенко И.В.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F6F5B-1920-48F2-974E-DA131EA102D6}"/>
              </a:ext>
            </a:extLst>
          </p:cNvPr>
          <p:cNvSpPr txBox="1"/>
          <p:nvPr/>
        </p:nvSpPr>
        <p:spPr>
          <a:xfrm>
            <a:off x="1900467" y="6387248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Компетенция «Сварочное дело»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3DA393-027B-42C5-9E4D-BCC4FAA6C058}"/>
              </a:ext>
            </a:extLst>
          </p:cNvPr>
          <p:cNvSpPr txBox="1"/>
          <p:nvPr/>
        </p:nvSpPr>
        <p:spPr>
          <a:xfrm>
            <a:off x="7520903" y="6436888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Компетенция «Ресторанный сервис»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12A519-9528-48F7-908A-BD01DD4B6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15" y="1842908"/>
            <a:ext cx="4217063" cy="23680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EA785ED-92A9-4BB2-BAB1-190A2E6E0F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3894"/>
          <a:stretch/>
        </p:blipFill>
        <p:spPr>
          <a:xfrm>
            <a:off x="6369790" y="4343875"/>
            <a:ext cx="1541326" cy="214265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B7349F4-A086-4818-BAE6-CB092FA1F0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8447" r="62003" b="237"/>
          <a:stretch/>
        </p:blipFill>
        <p:spPr>
          <a:xfrm>
            <a:off x="10200605" y="4260591"/>
            <a:ext cx="1654711" cy="2147040"/>
          </a:xfrm>
          <a:prstGeom prst="rect">
            <a:avLst/>
          </a:prstGeom>
        </p:spPr>
      </p:pic>
      <p:pic>
        <p:nvPicPr>
          <p:cNvPr id="2048" name="Рисунок 2047">
            <a:extLst>
              <a:ext uri="{FF2B5EF4-FFF2-40B4-BE49-F238E27FC236}">
                <a16:creationId xmlns:a16="http://schemas.microsoft.com/office/drawing/2014/main" id="{893E4AF6-046D-45AC-A3FC-7A9BA7770A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32137" r="37327"/>
          <a:stretch/>
        </p:blipFill>
        <p:spPr>
          <a:xfrm>
            <a:off x="8057873" y="4440759"/>
            <a:ext cx="1995974" cy="17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9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1662E-A50D-4834-B18F-22FA6583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222" y="162471"/>
            <a:ext cx="8911687" cy="128089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партнёрами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A52F62C-1153-4D64-B19C-CF0E90B35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2" y="4385788"/>
            <a:ext cx="2740241" cy="20551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D5172-62B8-49C4-8E01-8A7C8BD4EE42}"/>
              </a:ext>
            </a:extLst>
          </p:cNvPr>
          <p:cNvSpPr txBox="1"/>
          <p:nvPr/>
        </p:nvSpPr>
        <p:spPr>
          <a:xfrm>
            <a:off x="2041864" y="802916"/>
            <a:ext cx="964115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Итоговой экзамен на присвоение квалификации (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демоэкзамен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на базе социальных партнёров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DE7C5-6A83-4F2B-AD03-7E6DD4715970}"/>
              </a:ext>
            </a:extLst>
          </p:cNvPr>
          <p:cNvSpPr txBox="1"/>
          <p:nvPr/>
        </p:nvSpPr>
        <p:spPr>
          <a:xfrm>
            <a:off x="319597" y="1253809"/>
            <a:ext cx="6400799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 «Организация обслуживание в сфере питания»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Кафе «Клюква» ИП «ЕГОРОВ»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29E1B0-3508-46EF-BFDC-77FD1FFEE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9" y="4385787"/>
            <a:ext cx="2740241" cy="2055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71B8DC-B6B4-4F20-B03A-80841F575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62" y="2035597"/>
            <a:ext cx="1655881" cy="22078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721144-925B-4CE4-A542-86C299792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11" y="2014258"/>
            <a:ext cx="1655881" cy="22078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F3C17A-9FBE-4FE3-AEF4-C4A0523D90FF}"/>
              </a:ext>
            </a:extLst>
          </p:cNvPr>
          <p:cNvSpPr txBox="1"/>
          <p:nvPr/>
        </p:nvSpPr>
        <p:spPr>
          <a:xfrm>
            <a:off x="1610887" y="6440968"/>
            <a:ext cx="368020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Квалификация: «Бармен-бариста»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3AF7C-C71B-47E1-82BF-8A74530B618C}"/>
              </a:ext>
            </a:extLst>
          </p:cNvPr>
          <p:cNvSpPr txBox="1"/>
          <p:nvPr/>
        </p:nvSpPr>
        <p:spPr>
          <a:xfrm>
            <a:off x="6571695" y="1241226"/>
            <a:ext cx="6094520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 «Механизация сельского хозяйства»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Аккольский филиал 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Агромашхолдинг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E5F60-0133-443B-8FB3-3881838D6EAE}"/>
              </a:ext>
            </a:extLst>
          </p:cNvPr>
          <p:cNvSpPr txBox="1"/>
          <p:nvPr/>
        </p:nvSpPr>
        <p:spPr>
          <a:xfrm>
            <a:off x="6331999" y="6465329"/>
            <a:ext cx="633421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Квалификация: «Тракторист-машинист с/х производства»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73EEA4A-1BE4-478E-AA7E-9C3F371F1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23" y="4347298"/>
            <a:ext cx="2842876" cy="21321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DF1F9F-FACB-4F03-A326-48F4849C0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46" y="2023318"/>
            <a:ext cx="1075976" cy="22387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53CCCF8-47D7-47C6-9C4F-347F47EE5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872" y="2014258"/>
            <a:ext cx="1678475" cy="22379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F5D1AC6-556F-416D-8F20-7BF7D4C76C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958" t="25445" r="37520" b="21881"/>
          <a:stretch/>
        </p:blipFill>
        <p:spPr>
          <a:xfrm>
            <a:off x="9518680" y="4361423"/>
            <a:ext cx="2522429" cy="21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023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1560</TotalTime>
  <Words>401</Words>
  <Application>Microsoft Office PowerPoint</Application>
  <PresentationFormat>Широкоэкранный</PresentationFormat>
  <Paragraphs>65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Легкий дым</vt:lpstr>
      <vt:lpstr>Конкурс  «Кесіби маман»  в рамках года рабочих   профессий «Лучший колледж по подготовке рабочих кадров»</vt:lpstr>
      <vt:lpstr>Открытость организации образования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  <vt:lpstr>Сотрудничество с социальными партнёрами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«Повышение эффективности уроков  физической культуры с помощью  практико-ориентированного обучения» </dc:title>
  <dc:creator>NV ATK</dc:creator>
  <cp:lastModifiedBy>NV ATK</cp:lastModifiedBy>
  <cp:revision>214</cp:revision>
  <dcterms:created xsi:type="dcterms:W3CDTF">2023-09-25T08:12:16Z</dcterms:created>
  <dcterms:modified xsi:type="dcterms:W3CDTF">2025-06-18T04:45:12Z</dcterms:modified>
</cp:coreProperties>
</file>