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0" r:id="rId4"/>
    <p:sldId id="265" r:id="rId5"/>
    <p:sldId id="262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F784D"/>
    <a:srgbClr val="8C7953"/>
    <a:srgbClr val="EBEC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4"/>
    <p:restoredTop sz="95865"/>
  </p:normalViewPr>
  <p:slideViewPr>
    <p:cSldViewPr snapToGrid="0" snapToObjects="1">
      <p:cViewPr varScale="1">
        <p:scale>
          <a:sx n="66" d="100"/>
          <a:sy n="66" d="100"/>
        </p:scale>
        <p:origin x="-9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11BBB-D7E9-244D-A111-0F1B4EEBC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FCAD8C-CC5B-A749-B9E1-AD5BDCF53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7EAB51-37F5-9846-A5F6-AFDD923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88A2F5-7F15-6643-B60A-5BF7CAD23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6A8993-9846-E441-9C9B-CD24F8AB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1915E52-97BC-C842-A565-8D6D5D9AC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2125" y="0"/>
            <a:ext cx="1029987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E357AE-1F2A-1041-815D-4FAE9D0362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210"/>
          <a:stretch/>
        </p:blipFill>
        <p:spPr>
          <a:xfrm flipH="1">
            <a:off x="1" y="0"/>
            <a:ext cx="2141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36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6340-4F97-2647-B300-21261CB3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04CEB9-A81E-AE43-8D51-0D9484194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B3A4E4-4A4D-5141-9E71-0BD45D38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E5BCD5-89B7-8E47-A09C-4B50067D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E3CEC3-50BF-3745-B7DB-78880173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298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D9E4A96-7AF7-E343-A285-338CED712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18C59E-ADAE-5549-81FF-5E550CFA9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1E35A-B265-7347-B739-9129A427A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CBD874-3784-ED4B-B765-707F4423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FD13D4-0C52-0F4D-B482-016B701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297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EA90F-F1EA-B049-BE7C-10A17BF3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4A5000-4294-164F-A461-1AE9C0D77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E877B5-C856-D54D-85CD-48B66881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384C39-F19A-474D-B2FB-90BF0C7B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E5032-0DDB-824C-814E-D17848F37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6350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B775C4-F544-6A44-A7FF-EDD7813F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84B628-B419-8145-A290-5163D45AB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251420-473C-CA47-96C6-1F10CA9AC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B0C0F-0C89-D842-BD5C-D04ECB67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C899D7-140E-A847-99C3-0969F82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922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37612-2E23-D94B-B484-78207891B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542875-73EC-854F-93CD-7E77A98D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963E1E-08D7-B948-9D86-CCF2D7E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92A078-AF47-1843-B201-E0B35BA0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56EDC8-A7E5-8749-92A4-BEFE1FA6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8B54F5-A1F0-E14E-997B-2A2F82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122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52F31-B9A7-3B47-8BC0-3B129BD4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F13312-F08E-E14F-865C-C141C002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3D9BDC-72C4-324C-A3E4-ECCB5D89C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4F969C-095B-9348-9069-5977B50FF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53298A-8953-9E44-8F0D-D16290020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EE64006-8456-2240-857C-4D15910F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065AEF-9DFF-6442-B865-64B18AD54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4A254D-56E5-3A43-84DC-FDD8E06B4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1532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6B376-8AAC-B244-96DC-9C377CDF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FCEB79F-5813-7E47-A933-1A43CF52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21E489-76D4-EE4C-9608-9EF1A987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A56C65-4890-5849-8A00-A6888EE7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039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8E0BD80-6CBF-2C40-9C96-675341EC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C20CA16-CE9C-F640-9AC2-EAB102C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92EC1C2-141B-2D40-987F-EC624BAE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391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0C6C2A-D407-7A4E-A63B-76F028F9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C55B72-051E-3947-B17A-A4BDE4CBA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7937DD-7DB8-C142-AE63-339402E6B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1DF9C9-CAD3-B344-BF2A-E895F1AD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C051C-B25F-0449-AB8B-01098F0C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DA2D44-9822-6542-99BB-81E4726D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820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374290-474C-C645-90F5-0AF27FAB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DC5EBD-2649-C14B-97B7-E935F1B79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321026-D706-D54C-AEEC-DAF1068D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9110F3-0A12-9443-BCFE-240121AC1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226B371-39CD-F647-A64B-BD50060E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386A38-B5E8-4145-8AA6-AD8FA3E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882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3B584C-E7AA-E64F-97EC-834D40E098B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0800000">
            <a:off x="0" y="0"/>
            <a:ext cx="4067799" cy="2708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F263D8-B5A0-964F-9F48-A5349EF31C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4038600" y="0"/>
            <a:ext cx="1281895" cy="2708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F16746-919B-4C47-86FA-387A18E13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5161609" y="0"/>
            <a:ext cx="1281895" cy="2708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7B638F-5717-AA43-9F81-53EA5D24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6318652" y="4408"/>
            <a:ext cx="1281895" cy="2708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7123E2-11F0-DA47-A896-BE83A204A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7441661" y="4408"/>
            <a:ext cx="1281895" cy="270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08A3266-CA5F-B043-A824-D7EB46959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8564670" y="0"/>
            <a:ext cx="1281895" cy="27084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3E6540-55E3-9E4C-A596-48E564256D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>
            <a:off x="9687679" y="0"/>
            <a:ext cx="1281895" cy="27084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D4A046F-C8F8-4C4B-A612-31F977807D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68487"/>
          <a:stretch/>
        </p:blipFill>
        <p:spPr>
          <a:xfrm rot="10800000" flipH="1">
            <a:off x="10844723" y="0"/>
            <a:ext cx="1347278" cy="27084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698F505-B1DA-754D-B986-9012A79D9523}"/>
              </a:ext>
            </a:extLst>
          </p:cNvPr>
          <p:cNvSpPr/>
          <p:nvPr userDrawn="1"/>
        </p:nvSpPr>
        <p:spPr>
          <a:xfrm>
            <a:off x="0" y="365125"/>
            <a:ext cx="12192000" cy="1325563"/>
          </a:xfrm>
          <a:prstGeom prst="rect">
            <a:avLst/>
          </a:prstGeom>
          <a:gradFill>
            <a:gsLst>
              <a:gs pos="0">
                <a:srgbClr val="E3E3E3">
                  <a:alpha val="0"/>
                </a:srgbClr>
              </a:gs>
              <a:gs pos="100000">
                <a:srgbClr val="EBECE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8DB4DFD-E603-9849-8E77-6CE783208838}"/>
              </a:ext>
            </a:extLst>
          </p:cNvPr>
          <p:cNvSpPr/>
          <p:nvPr userDrawn="1"/>
        </p:nvSpPr>
        <p:spPr>
          <a:xfrm>
            <a:off x="-1" y="1690688"/>
            <a:ext cx="12192001" cy="5167312"/>
          </a:xfrm>
          <a:prstGeom prst="rect">
            <a:avLst/>
          </a:prstGeom>
          <a:solidFill>
            <a:srgbClr val="EB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4B10FE-629B-CC49-A3CA-8FBA0A7EC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434" y="307069"/>
            <a:ext cx="9008365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60411C-FAFC-F240-825D-C0C4DA65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9E050E-6DC8-2B48-ADA5-E5058B4F2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349C7-6ACD-E148-B9E1-1CA6FDC42646}" type="datetimeFigureOut">
              <a:rPr lang="uk-UA" smtClean="0"/>
              <a:pPr/>
              <a:t>16.09.2024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55768-369B-4145-AADF-6F2E5DBBE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8F7E6-5451-4749-8C01-8EC869F5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FF7F-7B36-6E44-86B8-64A0C065345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6840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E9216-6482-0A40-9251-AF4A1BF18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81" y="1450609"/>
            <a:ext cx="7745606" cy="3353620"/>
          </a:xfrm>
        </p:spPr>
        <p:txBody>
          <a:bodyPr>
            <a:normAutofit/>
          </a:bodyPr>
          <a:lstStyle/>
          <a:p>
            <a:pPr algn="l"/>
            <a:r>
              <a:rPr lang="kk-KZ" sz="4400" dirty="0" smtClean="0">
                <a:latin typeface="Arial Black" panose="020B0A04020102020204" pitchFamily="34" charset="0"/>
              </a:rPr>
              <a:t>Процесс</a:t>
            </a:r>
            <a:r>
              <a:rPr lang="ru-RU" sz="4400" dirty="0" smtClean="0">
                <a:latin typeface="Arial Black" panose="020B0A04020102020204" pitchFamily="34" charset="0"/>
              </a:rPr>
              <a:t> направления </a:t>
            </a:r>
            <a:br>
              <a:rPr lang="ru-RU" sz="4400" dirty="0" smtClean="0">
                <a:latin typeface="Arial Black" panose="020B0A04020102020204" pitchFamily="34" charset="0"/>
              </a:rPr>
            </a:br>
            <a:r>
              <a:rPr lang="ru-RU" sz="4400" dirty="0" smtClean="0">
                <a:latin typeface="Arial Black" panose="020B0A04020102020204" pitchFamily="34" charset="0"/>
              </a:rPr>
              <a:t>на прохождение практики через  </a:t>
            </a:r>
            <a:r>
              <a:rPr lang="en-US" sz="4400" dirty="0" smtClean="0">
                <a:solidFill>
                  <a:srgbClr val="EF7F11"/>
                </a:solidFill>
                <a:latin typeface="Arial Black" panose="020B0A04020102020204" pitchFamily="34" charset="0"/>
              </a:rPr>
              <a:t>Enbek.kz</a:t>
            </a:r>
            <a:endParaRPr lang="uk-UA" sz="4400" dirty="0">
              <a:solidFill>
                <a:srgbClr val="8C7953"/>
              </a:solidFill>
              <a:latin typeface="Seravek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634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81732"/>
            <a:ext cx="5867400" cy="200614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crom Bold" pitchFamily="50" charset="-52"/>
              </a:rPr>
              <a:t>5. Приглашение на собеседование</a:t>
            </a:r>
            <a:endParaRPr lang="ru-RU" dirty="0">
              <a:latin typeface="Acrom Bold" pitchFamily="50" charset="-52"/>
            </a:endParaRPr>
          </a:p>
        </p:txBody>
      </p:sp>
      <p:pic>
        <p:nvPicPr>
          <p:cNvPr id="7170" name="Picture 2" descr="C:\Users\USER\.ms-ad\Downloads\WhatsApp Image 2024-09-19 at 13.57.37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8112" y="781732"/>
            <a:ext cx="7077529" cy="5611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800" y="61461"/>
            <a:ext cx="9855200" cy="11992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crom Bold" pitchFamily="50" charset="-52"/>
              </a:rPr>
              <a:t>В личном кабинете отразится </a:t>
            </a:r>
            <a:r>
              <a:rPr lang="ru-RU" sz="2800" b="1" dirty="0" err="1" smtClean="0">
                <a:latin typeface="Acrom Bold" pitchFamily="50" charset="-52"/>
              </a:rPr>
              <a:t>трудоустроенный\принятый</a:t>
            </a:r>
            <a:r>
              <a:rPr lang="ru-RU" sz="2800" b="1" dirty="0" smtClean="0">
                <a:latin typeface="Acrom Bold" pitchFamily="50" charset="-52"/>
              </a:rPr>
              <a:t> на практику студент </a:t>
            </a:r>
            <a:endParaRPr lang="ru-RU" sz="2800" b="1" dirty="0">
              <a:latin typeface="Acrom Bold" pitchFamily="50" charset="-52"/>
            </a:endParaRPr>
          </a:p>
        </p:txBody>
      </p:sp>
      <p:pic>
        <p:nvPicPr>
          <p:cNvPr id="8194" name="Picture 2" descr="C:\Users\USER\.ms-ad\Downloads\WhatsApp Image 2024-09-19 at 14.05.0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555" t="4409"/>
          <a:stretch>
            <a:fillRect/>
          </a:stretch>
        </p:blipFill>
        <p:spPr bwMode="auto">
          <a:xfrm>
            <a:off x="4659086" y="1698171"/>
            <a:ext cx="7130142" cy="4159478"/>
          </a:xfrm>
          <a:prstGeom prst="rect">
            <a:avLst/>
          </a:prstGeom>
          <a:noFill/>
        </p:spPr>
      </p:pic>
      <p:pic>
        <p:nvPicPr>
          <p:cNvPr id="8195" name="Picture 3" descr="C:\Users\USER\.ms-ad\Downloads\WhatsApp Image 2024-09-19 at 14.06.00.jpeg"/>
          <p:cNvPicPr>
            <a:picLocks noChangeAspect="1" noChangeArrowheads="1"/>
          </p:cNvPicPr>
          <p:nvPr/>
        </p:nvPicPr>
        <p:blipFill>
          <a:blip r:embed="rId3"/>
          <a:srcRect b="12771"/>
          <a:stretch>
            <a:fillRect/>
          </a:stretch>
        </p:blipFill>
        <p:spPr bwMode="auto">
          <a:xfrm>
            <a:off x="928914" y="1260703"/>
            <a:ext cx="3287273" cy="4771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2286538"/>
            <a:ext cx="12192000" cy="6395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9464801" y="1643166"/>
            <a:ext cx="1972381" cy="2161660"/>
          </a:xfrm>
          <a:prstGeom prst="rect">
            <a:avLst/>
          </a:prstGeom>
          <a:solidFill>
            <a:srgbClr val="E7C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ссылка на другую страницу 39"/>
          <p:cNvSpPr/>
          <p:nvPr/>
        </p:nvSpPr>
        <p:spPr>
          <a:xfrm rot="16200000">
            <a:off x="10201229" y="444832"/>
            <a:ext cx="838045" cy="2332029"/>
          </a:xfrm>
          <a:prstGeom prst="flowChartOffpageConnector">
            <a:avLst/>
          </a:prstGeom>
          <a:solidFill>
            <a:srgbClr val="BD92DE"/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77517" y="1653651"/>
            <a:ext cx="2289107" cy="2161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ссылка на другую страницу 19"/>
          <p:cNvSpPr/>
          <p:nvPr/>
        </p:nvSpPr>
        <p:spPr>
          <a:xfrm rot="16200000">
            <a:off x="7888602" y="338421"/>
            <a:ext cx="838045" cy="254824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48433" y="1653652"/>
            <a:ext cx="1897458" cy="2161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31857" y="1665811"/>
            <a:ext cx="1897458" cy="2161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0117" y="1665810"/>
            <a:ext cx="2248338" cy="2146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сылка на другую страницу 7"/>
          <p:cNvSpPr/>
          <p:nvPr/>
        </p:nvSpPr>
        <p:spPr>
          <a:xfrm rot="16200000">
            <a:off x="5585998" y="555957"/>
            <a:ext cx="838045" cy="2113174"/>
          </a:xfrm>
          <a:prstGeom prst="flowChartOffpageConnector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ссылка на другую страницу 2"/>
          <p:cNvSpPr/>
          <p:nvPr/>
        </p:nvSpPr>
        <p:spPr>
          <a:xfrm rot="16200000">
            <a:off x="3586759" y="555959"/>
            <a:ext cx="838045" cy="2113174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ссылка на другую страницу 1"/>
          <p:cNvSpPr/>
          <p:nvPr/>
        </p:nvSpPr>
        <p:spPr>
          <a:xfrm rot="16200000">
            <a:off x="1364372" y="378658"/>
            <a:ext cx="838044" cy="2464376"/>
          </a:xfrm>
          <a:prstGeom prst="flowChartOffpageConnector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88948" y="1287679"/>
            <a:ext cx="1894323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сведений о студентах из ИС МП и МНВО</a:t>
            </a:r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0595" y="1265414"/>
            <a:ext cx="15444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сведений на </a:t>
            </a:r>
            <a:r>
              <a:rPr lang="en-US" sz="1150" b="1" dirty="0">
                <a:latin typeface="Arial" panose="020B0604020202020204" pitchFamily="34" charset="0"/>
                <a:cs typeface="Arial" panose="020B0604020202020204" pitchFamily="34" charset="0"/>
              </a:rPr>
              <a:t>Enbek.kz</a:t>
            </a:r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kk-KZ" sz="11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095" y="1289377"/>
            <a:ext cx="1600203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студентов на </a:t>
            </a:r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Enbek.kz</a:t>
            </a:r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7568" y="2031564"/>
            <a:ext cx="188880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проекта резюме для прохождения практики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Рассылка СМС-сообщений с приглашением на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Enbek.kz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6002" y="2084838"/>
            <a:ext cx="188880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 по ссылке в СМС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Регистрация/ авторизация на портале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Enbek.kz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274" y="1318454"/>
            <a:ext cx="21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2579" y="1285284"/>
            <a:ext cx="21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C000"/>
                </a:solidFill>
                <a:latin typeface="Arial Black" panose="020B0A04020102020204" pitchFamily="34" charset="0"/>
              </a:rPr>
              <a:t>2</a:t>
            </a:r>
            <a:endParaRPr lang="ru-RU" sz="3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1867" y="1320153"/>
            <a:ext cx="21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3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116" y="2021558"/>
            <a:ext cx="224833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Внесение организациями образования сведений по студентам о предстоящей практике и актуализация </a:t>
            </a:r>
            <a:r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анкеты студента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Передача сведений (общие сведения,  сведения об образовании, о предстоящей практике)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4863" y="1302099"/>
            <a:ext cx="162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к услугам </a:t>
            </a:r>
          </a:p>
          <a:p>
            <a:pPr algn="ctr"/>
            <a:r>
              <a:rPr lang="kk-KZ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сервисам </a:t>
            </a:r>
          </a:p>
          <a:p>
            <a:pPr algn="ctr"/>
            <a:r>
              <a:rPr lang="en-US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Enbek.kz</a:t>
            </a:r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30952" y="1320152"/>
            <a:ext cx="21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2224" y="4975338"/>
            <a:ext cx="11064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к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крупнейшей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Казахстане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базе вакансий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участия в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мерах содействия занятости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(молодежная практика, контракт поколений, первое рабочее место)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Удобный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гибкий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функционал поиска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ко всем подсистемам Цифровой экосистемы занятости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285" y="3815150"/>
            <a:ext cx="2979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МП/МНВО/</a:t>
            </a:r>
          </a:p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Организации образования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71485" y="3815150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МТСЗН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60044" y="3815150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Студент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1182" y="3815150"/>
            <a:ext cx="147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Студент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951" y="208696"/>
            <a:ext cx="823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Arial Black" panose="020B0A04020102020204" pitchFamily="34" charset="0"/>
              </a:rPr>
              <a:t>Процесс</a:t>
            </a:r>
            <a:r>
              <a:rPr lang="ru-RU" b="1" dirty="0" smtClean="0">
                <a:latin typeface="Arial Black" panose="020B0A04020102020204" pitchFamily="34" charset="0"/>
              </a:rPr>
              <a:t> направления студентов организаций </a:t>
            </a:r>
            <a:r>
              <a:rPr lang="ru-RU" b="1" dirty="0" err="1" smtClean="0">
                <a:latin typeface="Arial Black" panose="020B0A04020102020204" pitchFamily="34" charset="0"/>
              </a:rPr>
              <a:t>ТиПО</a:t>
            </a:r>
            <a:r>
              <a:rPr lang="ru-RU" b="1" dirty="0" smtClean="0">
                <a:latin typeface="Arial Black" panose="020B0A04020102020204" pitchFamily="34" charset="0"/>
              </a:rPr>
              <a:t> и ВУЗ </a:t>
            </a:r>
          </a:p>
          <a:p>
            <a:r>
              <a:rPr lang="ru-RU" b="1" dirty="0" smtClean="0">
                <a:latin typeface="Arial Black" panose="020B0A04020102020204" pitchFamily="34" charset="0"/>
              </a:rPr>
              <a:t>на прохождение практики через  </a:t>
            </a:r>
            <a:r>
              <a:rPr lang="en-US" b="1" dirty="0" smtClean="0">
                <a:solidFill>
                  <a:srgbClr val="EF7F11"/>
                </a:solidFill>
                <a:latin typeface="Arial Black" panose="020B0A04020102020204" pitchFamily="34" charset="0"/>
              </a:rPr>
              <a:t>Enbek.kz</a:t>
            </a:r>
            <a:r>
              <a:rPr lang="ru-RU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atin typeface="Arial Black" panose="020B0A04020102020204" pitchFamily="34" charset="0"/>
              </a:rPr>
              <a:t> 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54519" y="1234869"/>
            <a:ext cx="1625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прохождения практики студентами</a:t>
            </a:r>
            <a:endParaRPr lang="ru-RU" sz="11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07225" y="2081679"/>
            <a:ext cx="1944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сведений в МП/МНВО о прохождении практики (место прохождения практики, профессия и т.д.)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07671" y="1300336"/>
            <a:ext cx="213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5</a:t>
            </a:r>
            <a:endParaRPr lang="ru-RU"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507225" y="3815150"/>
            <a:ext cx="1722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 Black" panose="020B0A04020102020204" pitchFamily="34" charset="0"/>
              </a:rPr>
              <a:t>МП/МНВО/МТСЗН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818" y="6254640"/>
            <a:ext cx="1371600" cy="4584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945415" y="1298637"/>
            <a:ext cx="0" cy="56495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465112" y="1300336"/>
            <a:ext cx="0" cy="56495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5434120" y="1300336"/>
            <a:ext cx="0" cy="564959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476280" y="1300336"/>
            <a:ext cx="0" cy="56495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9934784" y="1300336"/>
            <a:ext cx="0" cy="56495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324948" y="4371369"/>
            <a:ext cx="3059345" cy="5365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для студента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326807" y="4378001"/>
            <a:ext cx="11471444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65086" y="2084837"/>
            <a:ext cx="23015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kk-KZ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Дополнение и публикация резюме, созданного на основе сведений из МП/МНВО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Просмотр вакансий для практики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рекомендаций на основе резюме</a:t>
            </a:r>
          </a:p>
        </p:txBody>
      </p:sp>
    </p:spTree>
    <p:extLst>
      <p:ext uri="{BB962C8B-B14F-4D97-AF65-F5344CB8AC3E}">
        <p14:creationId xmlns:p14="http://schemas.microsoft.com/office/powerpoint/2010/main" xmlns="" val="133698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/>
          <p:nvPr/>
        </p:nvPicPr>
        <p:blipFill>
          <a:blip r:embed="rId2"/>
          <a:srcRect r="5190" b="6191"/>
          <a:stretch>
            <a:fillRect/>
          </a:stretch>
        </p:blipFill>
        <p:spPr>
          <a:xfrm>
            <a:off x="1957644" y="1418547"/>
            <a:ext cx="3330158" cy="1794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599" y="203200"/>
            <a:ext cx="8026401" cy="7794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cademy.kz" pitchFamily="2" charset="0"/>
              </a:rPr>
              <a:t>Инструкция по предоставлению Согласия на сбор и обработку персональных данных</a:t>
            </a:r>
            <a:endParaRPr lang="ru-RU" sz="3200" b="1" dirty="0">
              <a:latin typeface="Academy.kz" pitchFamily="2" charset="0"/>
            </a:endParaRPr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xmlns="" id="{2CF13DF9-9D71-FE42-AF70-897C1C1DDA1C}"/>
              </a:ext>
            </a:extLst>
          </p:cNvPr>
          <p:cNvGrpSpPr/>
          <p:nvPr/>
        </p:nvGrpSpPr>
        <p:grpSpPr>
          <a:xfrm>
            <a:off x="5186310" y="1922028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xmlns="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xmlns="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xmlns="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xmlns="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xmlns="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xmlns="" id="{AB3F148F-6E87-5B42-BA04-3BC69914313D}"/>
              </a:ext>
            </a:extLst>
          </p:cNvPr>
          <p:cNvGrpSpPr/>
          <p:nvPr/>
        </p:nvGrpSpPr>
        <p:grpSpPr>
          <a:xfrm>
            <a:off x="7370971" y="982663"/>
            <a:ext cx="4416914" cy="939365"/>
            <a:chOff x="874714" y="3145780"/>
            <a:chExt cx="4416914" cy="939365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xmlns="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xmlns="" id="{39A755D7-D049-4F44-8DD1-7C70AB604316}"/>
                </a:ext>
              </a:extLst>
            </p:cNvPr>
            <p:cNvSpPr/>
            <p:nvPr/>
          </p:nvSpPr>
          <p:spPr>
            <a:xfrm>
              <a:off x="874714" y="3145780"/>
              <a:ext cx="4416914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cademy.kz" pitchFamily="2" charset="0"/>
                </a:rPr>
                <a:t>B</a:t>
              </a:r>
              <a:r>
                <a:rPr lang="kk-KZ" dirty="0" smtClean="0">
                  <a:latin typeface="Academy.kz" pitchFamily="2" charset="0"/>
                </a:rPr>
                <a:t> Выберите </a:t>
              </a:r>
              <a:r>
                <a:rPr lang="ru-RU" dirty="0" smtClean="0">
                  <a:latin typeface="Academy.kz" pitchFamily="2" charset="0"/>
                </a:rPr>
                <a:t>«</a:t>
              </a:r>
              <a:r>
                <a:rPr lang="en-US" dirty="0" err="1" smtClean="0">
                  <a:latin typeface="Academy.kz" pitchFamily="2" charset="0"/>
                </a:rPr>
                <a:t>Bilim</a:t>
              </a:r>
              <a:r>
                <a:rPr lang="ru-RU" dirty="0" smtClean="0">
                  <a:latin typeface="Academy.kz" pitchFamily="2" charset="0"/>
                </a:rPr>
                <a:t>» </a:t>
              </a:r>
              <a:r>
                <a:rPr lang="kk-KZ" dirty="0" smtClean="0">
                  <a:latin typeface="Academy.kz" pitchFamily="2" charset="0"/>
                </a:rPr>
                <a:t>из списка сервисов</a:t>
              </a:r>
              <a:endParaRPr lang="ru-RU" dirty="0">
                <a:latin typeface="Academy.kz" pitchFamily="2" charset="0"/>
              </a:endParaRP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xmlns="" id="{FCC9E676-400C-884C-BF17-B262D0222AF0}"/>
              </a:ext>
            </a:extLst>
          </p:cNvPr>
          <p:cNvGrpSpPr/>
          <p:nvPr/>
        </p:nvGrpSpPr>
        <p:grpSpPr>
          <a:xfrm>
            <a:off x="7005690" y="3431908"/>
            <a:ext cx="5186310" cy="1446241"/>
            <a:chOff x="221432" y="2638904"/>
            <a:chExt cx="5186310" cy="1446241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xmlns="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17425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xmlns="" id="{45901CF8-3E82-2249-A55F-E65587DB8B94}"/>
                </a:ext>
              </a:extLst>
            </p:cNvPr>
            <p:cNvSpPr/>
            <p:nvPr/>
          </p:nvSpPr>
          <p:spPr>
            <a:xfrm>
              <a:off x="221432" y="2638904"/>
              <a:ext cx="5186310" cy="11326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cademy.kz" pitchFamily="2" charset="0"/>
                </a:rPr>
                <a:t>D</a:t>
              </a:r>
              <a:r>
                <a:rPr lang="en-US" dirty="0" smtClean="0">
                  <a:latin typeface="Academy.kz" pitchFamily="2" charset="0"/>
                </a:rPr>
                <a:t> </a:t>
              </a:r>
              <a:r>
                <a:rPr lang="ru-RU" dirty="0" smtClean="0">
                  <a:latin typeface="Academy.kz" pitchFamily="2" charset="0"/>
                </a:rPr>
                <a:t>После </a:t>
              </a:r>
              <a:r>
                <a:rPr lang="ru-RU" dirty="0" smtClean="0">
                  <a:latin typeface="Academy.kz" pitchFamily="2" charset="0"/>
                </a:rPr>
                <a:t>успешного подписания формируется </a:t>
              </a:r>
              <a:r>
                <a:rPr lang="en-US" dirty="0" smtClean="0">
                  <a:latin typeface="Academy.kz" pitchFamily="2" charset="0"/>
                </a:rPr>
                <a:t>QR</a:t>
              </a:r>
              <a:r>
                <a:rPr lang="kk-KZ" dirty="0" smtClean="0">
                  <a:latin typeface="Academy.kz" pitchFamily="2" charset="0"/>
                </a:rPr>
                <a:t> код подписи и</a:t>
              </a:r>
              <a:r>
                <a:rPr lang="ru-RU" dirty="0" smtClean="0">
                  <a:latin typeface="Academy.kz" pitchFamily="2" charset="0"/>
                </a:rPr>
                <a:t> документ доступен для скачивания </a:t>
              </a:r>
            </a:p>
            <a:p>
              <a:pPr algn="just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xmlns="" id="{A9D422EA-1810-434F-AD1C-C6EFD4D7926B}"/>
              </a:ext>
            </a:extLst>
          </p:cNvPr>
          <p:cNvGrpSpPr/>
          <p:nvPr/>
        </p:nvGrpSpPr>
        <p:grpSpPr>
          <a:xfrm>
            <a:off x="122565" y="507390"/>
            <a:ext cx="4882981" cy="2990205"/>
            <a:chOff x="-473855" y="1094940"/>
            <a:chExt cx="4882981" cy="2990205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xmlns="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xmlns="" id="{5F473D60-3840-964A-AE77-4B3A3E9A8C54}"/>
                </a:ext>
              </a:extLst>
            </p:cNvPr>
            <p:cNvSpPr/>
            <p:nvPr/>
          </p:nvSpPr>
          <p:spPr>
            <a:xfrm>
              <a:off x="-473855" y="1094940"/>
              <a:ext cx="4729809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cademy.kz" pitchFamily="2" charset="0"/>
                </a:rPr>
                <a:t>A</a:t>
              </a:r>
              <a:r>
                <a:rPr lang="ru-RU" dirty="0" smtClean="0">
                  <a:latin typeface="Academy.kz" pitchFamily="2" charset="0"/>
                </a:rPr>
                <a:t> Скачайте </a:t>
              </a:r>
              <a:r>
                <a:rPr lang="ru-RU" dirty="0" smtClean="0">
                  <a:latin typeface="Academy.kz" pitchFamily="2" charset="0"/>
                </a:rPr>
                <a:t>приложение </a:t>
              </a:r>
              <a:r>
                <a:rPr lang="en-US" dirty="0" err="1" smtClean="0">
                  <a:latin typeface="Academy.kz" pitchFamily="2" charset="0"/>
                </a:rPr>
                <a:t>eGov</a:t>
              </a:r>
              <a:r>
                <a:rPr lang="en-US" dirty="0" smtClean="0">
                  <a:latin typeface="Academy.kz" pitchFamily="2" charset="0"/>
                </a:rPr>
                <a:t> mobile </a:t>
              </a:r>
              <a:r>
                <a:rPr lang="kk-KZ" dirty="0" smtClean="0">
                  <a:latin typeface="Academy.kz" pitchFamily="2" charset="0"/>
                </a:rPr>
                <a:t>на телефон, авторизуйтесь или пройдите регистрацию</a:t>
              </a:r>
              <a:endParaRPr lang="ru-RU" dirty="0">
                <a:latin typeface="Academy.kz" pitchFamily="2" charset="0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xmlns="" id="{B319FABD-12D4-9F47-BB31-547FED1FC8BD}"/>
              </a:ext>
            </a:extLst>
          </p:cNvPr>
          <p:cNvGrpSpPr/>
          <p:nvPr/>
        </p:nvGrpSpPr>
        <p:grpSpPr>
          <a:xfrm>
            <a:off x="122565" y="3131509"/>
            <a:ext cx="5165237" cy="2155110"/>
            <a:chOff x="-473855" y="1930035"/>
            <a:chExt cx="5165237" cy="2155110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xmlns="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xmlns="" id="{B87F231D-97BD-884B-99C6-7D2EE964690C}"/>
                </a:ext>
              </a:extLst>
            </p:cNvPr>
            <p:cNvSpPr/>
            <p:nvPr/>
          </p:nvSpPr>
          <p:spPr>
            <a:xfrm>
              <a:off x="-473855" y="1930035"/>
              <a:ext cx="5165237" cy="135421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/>
              <a:r>
                <a:rPr lang="en-US" sz="28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C</a:t>
              </a:r>
              <a:r>
                <a:rPr lang="en-US" dirty="0" smtClean="0"/>
                <a:t> </a:t>
              </a:r>
              <a:r>
                <a:rPr lang="ru-RU" dirty="0" smtClean="0">
                  <a:latin typeface="Academy.kz" pitchFamily="2" charset="0"/>
                </a:rPr>
                <a:t>Перейдите </a:t>
              </a:r>
              <a:r>
                <a:rPr lang="ru-RU" dirty="0" smtClean="0">
                  <a:latin typeface="Academy.kz" pitchFamily="2" charset="0"/>
                </a:rPr>
                <a:t>в раздел «Согласие на сбор и обработку персональных данных», ознакомитесь с текстом согласия и нажмите кнопку «Подписать» в нижней части экрана</a:t>
              </a:r>
              <a:endParaRPr lang="ru-RU" dirty="0">
                <a:latin typeface="Academy.kz" pitchFamily="2" charset="0"/>
              </a:endParaRPr>
            </a:p>
          </p:txBody>
        </p:sp>
      </p:grpSp>
      <p:pic>
        <p:nvPicPr>
          <p:cNvPr id="34" name="Рисунок 33"/>
          <p:cNvPicPr/>
          <p:nvPr/>
        </p:nvPicPr>
        <p:blipFill>
          <a:blip r:embed="rId3"/>
          <a:stretch>
            <a:fillRect/>
          </a:stretch>
        </p:blipFill>
        <p:spPr>
          <a:xfrm>
            <a:off x="7370971" y="1584608"/>
            <a:ext cx="2007541" cy="1880615"/>
          </a:xfrm>
          <a:prstGeom prst="rect">
            <a:avLst/>
          </a:prstGeom>
        </p:spPr>
      </p:pic>
      <p:pic>
        <p:nvPicPr>
          <p:cNvPr id="35" name="Рисунок 34"/>
          <p:cNvPicPr/>
          <p:nvPr/>
        </p:nvPicPr>
        <p:blipFill>
          <a:blip r:embed="rId4"/>
          <a:srcRect l="15958" t="13985" b="12976"/>
          <a:stretch>
            <a:fillRect/>
          </a:stretch>
        </p:blipFill>
        <p:spPr>
          <a:xfrm>
            <a:off x="9596226" y="1584608"/>
            <a:ext cx="2191659" cy="1847300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5"/>
          <a:srcRect b="20969"/>
          <a:stretch>
            <a:fillRect/>
          </a:stretch>
        </p:blipFill>
        <p:spPr>
          <a:xfrm>
            <a:off x="311250" y="4485726"/>
            <a:ext cx="2431950" cy="2254611"/>
          </a:xfrm>
          <a:prstGeom prst="rect">
            <a:avLst/>
          </a:prstGeom>
        </p:spPr>
      </p:pic>
      <p:pic>
        <p:nvPicPr>
          <p:cNvPr id="37" name="Рисунок 36"/>
          <p:cNvPicPr/>
          <p:nvPr/>
        </p:nvPicPr>
        <p:blipFill>
          <a:blip r:embed="rId6"/>
          <a:srcRect b="18686"/>
          <a:stretch>
            <a:fillRect/>
          </a:stretch>
        </p:blipFill>
        <p:spPr>
          <a:xfrm>
            <a:off x="2743200" y="4244827"/>
            <a:ext cx="2544602" cy="2495510"/>
          </a:xfrm>
          <a:prstGeom prst="rect">
            <a:avLst/>
          </a:prstGeom>
        </p:spPr>
      </p:pic>
      <p:pic>
        <p:nvPicPr>
          <p:cNvPr id="38" name="Рисунок 37"/>
          <p:cNvPicPr/>
          <p:nvPr/>
        </p:nvPicPr>
        <p:blipFill>
          <a:blip r:embed="rId7"/>
          <a:stretch>
            <a:fillRect/>
          </a:stretch>
        </p:blipFill>
        <p:spPr>
          <a:xfrm>
            <a:off x="7982857" y="4164283"/>
            <a:ext cx="2393539" cy="25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4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5314"/>
            <a:ext cx="10515600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</a:rPr>
              <a:t>За несовершеннолетних студентов согласие делает родитель через </a:t>
            </a:r>
            <a:r>
              <a:rPr lang="en-US" dirty="0" smtClean="0">
                <a:solidFill>
                  <a:srgbClr val="FF0000"/>
                </a:solidFill>
              </a:rPr>
              <a:t>Egov.kz </a:t>
            </a:r>
            <a:r>
              <a:rPr lang="ru-RU" dirty="0" smtClean="0">
                <a:solidFill>
                  <a:srgbClr val="FF0000"/>
                </a:solidFill>
              </a:rPr>
              <a:t>по той же схеме </a:t>
            </a:r>
          </a:p>
          <a:p>
            <a:pPr>
              <a:buFontTx/>
              <a:buChar char="-"/>
            </a:pPr>
            <a:r>
              <a:rPr lang="ru-RU" dirty="0" smtClean="0"/>
              <a:t>Электронный документ далее передается на прикрепление к НОБД</a:t>
            </a:r>
          </a:p>
          <a:p>
            <a:pPr>
              <a:buFontTx/>
              <a:buChar char="-"/>
            </a:pPr>
            <a:r>
              <a:rPr lang="ru-RU" dirty="0" smtClean="0"/>
              <a:t>После прикрепления  согласия НОБД направляет </a:t>
            </a:r>
            <a:r>
              <a:rPr lang="ru-RU" dirty="0" err="1" smtClean="0"/>
              <a:t>портфолио</a:t>
            </a:r>
            <a:r>
              <a:rPr lang="ru-RU" dirty="0" smtClean="0"/>
              <a:t> студентов на портал </a:t>
            </a:r>
            <a:r>
              <a:rPr lang="en-US" dirty="0" smtClean="0">
                <a:solidFill>
                  <a:srgbClr val="FF6600"/>
                </a:solidFill>
              </a:rPr>
              <a:t>Enbek.kz</a:t>
            </a:r>
            <a:endParaRPr lang="ru-RU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dirty="0" smtClean="0"/>
              <a:t>- </a:t>
            </a:r>
            <a:r>
              <a:rPr lang="ru-RU" dirty="0" smtClean="0"/>
              <a:t>Портал </a:t>
            </a:r>
            <a:r>
              <a:rPr lang="en-US" dirty="0" smtClean="0">
                <a:solidFill>
                  <a:srgbClr val="FF6600"/>
                </a:solidFill>
              </a:rPr>
              <a:t>Enbek.kz</a:t>
            </a:r>
            <a:r>
              <a:rPr lang="ru-RU" dirty="0" smtClean="0"/>
              <a:t>, </a:t>
            </a:r>
            <a:r>
              <a:rPr lang="ru-RU" dirty="0" smtClean="0"/>
              <a:t>получив </a:t>
            </a:r>
            <a:r>
              <a:rPr lang="ru-RU" dirty="0" err="1" smtClean="0"/>
              <a:t>портфолио</a:t>
            </a:r>
            <a:r>
              <a:rPr lang="ru-RU" dirty="0" smtClean="0"/>
              <a:t> студентов, направляет на указанные телефонные номера студентов </a:t>
            </a:r>
            <a:r>
              <a:rPr lang="ru-RU" dirty="0" err="1" smtClean="0"/>
              <a:t>смс-уведомления</a:t>
            </a:r>
            <a:r>
              <a:rPr lang="ru-RU" dirty="0" smtClean="0"/>
              <a:t> со ссылкой на </a:t>
            </a:r>
            <a:r>
              <a:rPr lang="ru-RU" dirty="0" err="1" smtClean="0"/>
              <a:t>Енбек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2053" t="20238" r="25314" b="27381"/>
          <a:stretch>
            <a:fillRect/>
          </a:stretch>
        </p:blipFill>
        <p:spPr bwMode="auto">
          <a:xfrm>
            <a:off x="3599543" y="1371680"/>
            <a:ext cx="8042104" cy="449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USER\.ms-ad\Downloads\WhatsApp Image 2024-09-19 at 13.11.04.jpeg"/>
          <p:cNvPicPr>
            <a:picLocks noChangeAspect="1" noChangeArrowheads="1"/>
          </p:cNvPicPr>
          <p:nvPr/>
        </p:nvPicPr>
        <p:blipFill>
          <a:blip r:embed="rId3"/>
          <a:srcRect t="5039" r="21035" b="43197"/>
          <a:stretch>
            <a:fillRect/>
          </a:stretch>
        </p:blipFill>
        <p:spPr bwMode="auto">
          <a:xfrm>
            <a:off x="363927" y="1418081"/>
            <a:ext cx="3046929" cy="4453361"/>
          </a:xfrm>
          <a:prstGeom prst="rect">
            <a:avLst/>
          </a:prstGeom>
          <a:noFill/>
        </p:spPr>
      </p:pic>
      <p:sp>
        <p:nvSpPr>
          <p:cNvPr id="37" name="Скругленный прямоугольник 36"/>
          <p:cNvSpPr/>
          <p:nvPr/>
        </p:nvSpPr>
        <p:spPr>
          <a:xfrm flipV="1">
            <a:off x="4238171" y="3553822"/>
            <a:ext cx="7403476" cy="4571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38171" y="3091543"/>
            <a:ext cx="740347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7213600" y="307069"/>
            <a:ext cx="4354286" cy="7794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crom Bold" pitchFamily="50" charset="-52"/>
              </a:rPr>
              <a:t>Сообщение</a:t>
            </a:r>
            <a:endParaRPr lang="ru-RU" sz="3600" b="1" dirty="0">
              <a:latin typeface="Acrom Bol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5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.ms-ad\Downloads\WhatsApp Image 2024-09-19 at 13.06.05.jpeg"/>
          <p:cNvPicPr>
            <a:picLocks noChangeAspect="1" noChangeArrowheads="1"/>
          </p:cNvPicPr>
          <p:nvPr/>
        </p:nvPicPr>
        <p:blipFill>
          <a:blip r:embed="rId2"/>
          <a:srcRect t="5588" b="18123"/>
          <a:stretch>
            <a:fillRect/>
          </a:stretch>
        </p:blipFill>
        <p:spPr bwMode="auto">
          <a:xfrm>
            <a:off x="489857" y="1086532"/>
            <a:ext cx="3255736" cy="53775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0457" y="307069"/>
            <a:ext cx="5007429" cy="7794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Acrom Bold" pitchFamily="50" charset="-52"/>
              </a:rPr>
              <a:t>Регистрация на сайте </a:t>
            </a:r>
            <a:endParaRPr lang="ru-RU" sz="3200" b="1" dirty="0">
              <a:latin typeface="Acrom Bold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857" y="1698171"/>
            <a:ext cx="3022600" cy="612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При переходе по ссылке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295649" y="1393371"/>
            <a:ext cx="449944" cy="12627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USER\.ms-ad\Downloads\WhatsApp Image 2024-09-19 at 13.03.4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509" y="1393371"/>
            <a:ext cx="7519377" cy="3846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477" y="597354"/>
            <a:ext cx="9008365" cy="779463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crom Bold" pitchFamily="50" charset="-52"/>
              </a:rPr>
              <a:t>После дополнения и публикации </a:t>
            </a:r>
            <a:br>
              <a:rPr lang="ru-RU" sz="3200" dirty="0" smtClean="0">
                <a:latin typeface="Acrom Bold" pitchFamily="50" charset="-52"/>
              </a:rPr>
            </a:br>
            <a:r>
              <a:rPr lang="ru-RU" sz="3200" dirty="0" smtClean="0">
                <a:latin typeface="Acrom Bold" pitchFamily="50" charset="-52"/>
              </a:rPr>
              <a:t>резюме</a:t>
            </a:r>
            <a:endParaRPr lang="ru-RU" sz="3200" dirty="0">
              <a:latin typeface="Acrom Bold" pitchFamily="50" charset="-52"/>
            </a:endParaRPr>
          </a:p>
        </p:txBody>
      </p:sp>
      <p:pic>
        <p:nvPicPr>
          <p:cNvPr id="4098" name="Picture 2" descr="C:\Users\USER\.ms-ad\Downloads\WhatsApp Image 2024-09-19 at 13.19.09.jpeg"/>
          <p:cNvPicPr>
            <a:picLocks noChangeAspect="1" noChangeArrowheads="1"/>
          </p:cNvPicPr>
          <p:nvPr/>
        </p:nvPicPr>
        <p:blipFill>
          <a:blip r:embed="rId2"/>
          <a:srcRect t="11270"/>
          <a:stretch>
            <a:fillRect/>
          </a:stretch>
        </p:blipFill>
        <p:spPr bwMode="auto">
          <a:xfrm>
            <a:off x="8040915" y="307069"/>
            <a:ext cx="3704771" cy="5958114"/>
          </a:xfrm>
          <a:prstGeom prst="rect">
            <a:avLst/>
          </a:prstGeom>
          <a:noFill/>
        </p:spPr>
      </p:pic>
      <p:pic>
        <p:nvPicPr>
          <p:cNvPr id="4099" name="Picture 3" descr="C:\Users\USER\.ms-ad\Downloads\WhatsApp Image 2024-09-19 at 13.30.58.jpeg"/>
          <p:cNvPicPr>
            <a:picLocks noChangeAspect="1" noChangeArrowheads="1"/>
          </p:cNvPicPr>
          <p:nvPr/>
        </p:nvPicPr>
        <p:blipFill>
          <a:blip r:embed="rId3"/>
          <a:srcRect r="35145"/>
          <a:stretch>
            <a:fillRect/>
          </a:stretch>
        </p:blipFill>
        <p:spPr bwMode="auto">
          <a:xfrm>
            <a:off x="1273477" y="1376817"/>
            <a:ext cx="6375552" cy="509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crom Bold" pitchFamily="50" charset="-52"/>
              </a:rPr>
              <a:t>Для работодателей: </a:t>
            </a:r>
            <a:endParaRPr lang="ru-RU" dirty="0">
              <a:latin typeface="Acrom Bold" pitchFamily="50" charset="-52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93548"/>
            <a:ext cx="3719286" cy="5547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1. Вход или регистрация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8590" t="10913" r="6296" b="6250"/>
          <a:stretch>
            <a:fillRect/>
          </a:stretch>
        </p:blipFill>
        <p:spPr bwMode="auto">
          <a:xfrm>
            <a:off x="264886" y="1548267"/>
            <a:ext cx="6533980" cy="357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634513" y="2654999"/>
            <a:ext cx="3719286" cy="554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Добавление вакансии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C:\Users\USER\.ms-ad\Downloads\WhatsApp Image 2024-09-19 at 13.42.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0208" y="3209717"/>
            <a:ext cx="5701791" cy="3541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771" y="595086"/>
            <a:ext cx="4677229" cy="69986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crom Bold" pitchFamily="50" charset="-52"/>
              </a:rPr>
              <a:t>3. Публикация вакансии</a:t>
            </a:r>
            <a:endParaRPr lang="ru-RU" dirty="0">
              <a:latin typeface="Acrom Bold" pitchFamily="50" charset="-52"/>
            </a:endParaRPr>
          </a:p>
        </p:txBody>
      </p:sp>
      <p:pic>
        <p:nvPicPr>
          <p:cNvPr id="6146" name="Picture 2" descr="C:\Users\USER\.ms-ad\Downloads\WhatsApp Image 2024-09-19 at 13.45.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771" y="1077232"/>
            <a:ext cx="4646030" cy="5230359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667856" y="1294947"/>
            <a:ext cx="4677229" cy="699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 smtClean="0">
                <a:latin typeface="Acrom Bold" pitchFamily="50" charset="-52"/>
              </a:rPr>
              <a:t>4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 Bold" pitchFamily="50" charset="-52"/>
                <a:ea typeface="+mn-ea"/>
                <a:cs typeface="+mn-cs"/>
              </a:rPr>
              <a:t>. Отклик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rom Bold" pitchFamily="50" charset="-52"/>
                <a:ea typeface="+mn-ea"/>
                <a:cs typeface="+mn-cs"/>
              </a:rPr>
              <a:t> на резюме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rom Bold" pitchFamily="50" charset="-52"/>
              <a:ea typeface="+mn-ea"/>
              <a:cs typeface="+mn-cs"/>
            </a:endParaRPr>
          </a:p>
        </p:txBody>
      </p:sp>
      <p:pic>
        <p:nvPicPr>
          <p:cNvPr id="6147" name="Picture 3" descr="C:\Users\USER\.ms-ad\Downloads\WhatsApp Image 2024-09-19 at 13.57.37.jpeg"/>
          <p:cNvPicPr>
            <a:picLocks noChangeAspect="1" noChangeArrowheads="1"/>
          </p:cNvPicPr>
          <p:nvPr/>
        </p:nvPicPr>
        <p:blipFill>
          <a:blip r:embed="rId3"/>
          <a:srcRect l="2492"/>
          <a:stretch>
            <a:fillRect/>
          </a:stretch>
        </p:blipFill>
        <p:spPr bwMode="auto">
          <a:xfrm>
            <a:off x="5196114" y="1788433"/>
            <a:ext cx="6995886" cy="417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0ADAD"/>
      </a:accent1>
      <a:accent2>
        <a:srgbClr val="C29D69"/>
      </a:accent2>
      <a:accent3>
        <a:srgbClr val="A5A5A5"/>
      </a:accent3>
      <a:accent4>
        <a:srgbClr val="DEABA0"/>
      </a:accent4>
      <a:accent5>
        <a:srgbClr val="BCC4C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11401</TotalTime>
  <Words>352</Words>
  <Application>Microsoft Office PowerPoint</Application>
  <PresentationFormat>Произвольный</PresentationFormat>
  <Paragraphs>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Процесс направления  на прохождение практики через  Enbek.kz</vt:lpstr>
      <vt:lpstr>Слайд 2</vt:lpstr>
      <vt:lpstr>Инструкция по предоставлению Согласия на сбор и обработку персональных данных</vt:lpstr>
      <vt:lpstr>Слайд 4</vt:lpstr>
      <vt:lpstr>Сообщение</vt:lpstr>
      <vt:lpstr>Регистрация на сайте </vt:lpstr>
      <vt:lpstr>После дополнения и публикации  резюме</vt:lpstr>
      <vt:lpstr>Для работодателей: </vt:lpstr>
      <vt:lpstr>Слайд 9</vt:lpstr>
      <vt:lpstr>Слайд 10</vt:lpstr>
      <vt:lpstr>В личном кабинете отразится трудоустроенный\принятый на практику студент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56</cp:revision>
  <dcterms:created xsi:type="dcterms:W3CDTF">2024-02-13T07:37:20Z</dcterms:created>
  <dcterms:modified xsi:type="dcterms:W3CDTF">2024-09-24T08:50:56Z</dcterms:modified>
</cp:coreProperties>
</file>