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08" r:id="rId2"/>
    <p:sldId id="403" r:id="rId3"/>
    <p:sldId id="404" r:id="rId4"/>
    <p:sldId id="405" r:id="rId5"/>
    <p:sldId id="406" r:id="rId6"/>
    <p:sldId id="407" r:id="rId7"/>
    <p:sldId id="256" r:id="rId8"/>
    <p:sldId id="257" r:id="rId9"/>
    <p:sldId id="371" r:id="rId10"/>
    <p:sldId id="385" r:id="rId11"/>
    <p:sldId id="386" r:id="rId12"/>
    <p:sldId id="387" r:id="rId13"/>
    <p:sldId id="388" r:id="rId14"/>
    <p:sldId id="373" r:id="rId15"/>
    <p:sldId id="372" r:id="rId16"/>
    <p:sldId id="369" r:id="rId17"/>
    <p:sldId id="295" r:id="rId18"/>
    <p:sldId id="389" r:id="rId19"/>
    <p:sldId id="390" r:id="rId20"/>
    <p:sldId id="379" r:id="rId21"/>
    <p:sldId id="398" r:id="rId22"/>
    <p:sldId id="402" r:id="rId23"/>
    <p:sldId id="399" r:id="rId24"/>
    <p:sldId id="400" r:id="rId25"/>
    <p:sldId id="401" r:id="rId26"/>
    <p:sldId id="368" r:id="rId27"/>
    <p:sldId id="381" r:id="rId28"/>
    <p:sldId id="383" r:id="rId29"/>
    <p:sldId id="394" r:id="rId30"/>
    <p:sldId id="395" r:id="rId31"/>
    <p:sldId id="396" r:id="rId32"/>
    <p:sldId id="397" r:id="rId33"/>
  </p:sldIdLst>
  <p:sldSz cx="9906000" cy="6858000" type="A4"/>
  <p:notesSz cx="10017125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93F6B0-4380-488F-929A-4597D68341C5}">
          <p14:sldIdLst>
            <p14:sldId id="408"/>
            <p14:sldId id="403"/>
            <p14:sldId id="404"/>
            <p14:sldId id="405"/>
            <p14:sldId id="406"/>
            <p14:sldId id="407"/>
            <p14:sldId id="256"/>
            <p14:sldId id="257"/>
            <p14:sldId id="371"/>
            <p14:sldId id="385"/>
            <p14:sldId id="386"/>
            <p14:sldId id="387"/>
            <p14:sldId id="388"/>
            <p14:sldId id="373"/>
            <p14:sldId id="372"/>
            <p14:sldId id="369"/>
            <p14:sldId id="295"/>
            <p14:sldId id="389"/>
            <p14:sldId id="390"/>
            <p14:sldId id="379"/>
            <p14:sldId id="398"/>
            <p14:sldId id="402"/>
            <p14:sldId id="399"/>
            <p14:sldId id="400"/>
            <p14:sldId id="401"/>
            <p14:sldId id="368"/>
            <p14:sldId id="381"/>
            <p14:sldId id="383"/>
            <p14:sldId id="394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C1EE"/>
    <a:srgbClr val="CCFFFF"/>
    <a:srgbClr val="00FFFF"/>
    <a:srgbClr val="3CF65F"/>
    <a:srgbClr val="0B6483"/>
    <a:srgbClr val="00CCFF"/>
    <a:srgbClr val="B4F63C"/>
    <a:srgbClr val="3A5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1" autoAdjust="0"/>
    <p:restoredTop sz="94660" autoAdjust="0"/>
  </p:normalViewPr>
  <p:slideViewPr>
    <p:cSldViewPr>
      <p:cViewPr varScale="1">
        <p:scale>
          <a:sx n="73" d="100"/>
          <a:sy n="73" d="100"/>
        </p:scale>
        <p:origin x="1188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6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2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3725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2E1B-48A4-4BA4-89C4-F10189EC2C3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02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3725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F02F-F02E-43CA-A540-AD5D9CB1E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629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F43FDC47-BF06-4872-85D0-B0D6EED5BD61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1663" y="515938"/>
            <a:ext cx="3733800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1BDF4533-052F-46B0-B11C-C3FB663C7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707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91668-F871-4C5C-A187-3D0D935A4E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8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00FF8-64CF-4A30-87BD-447CB5053F86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4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819F-2228-425A-BD6C-F178C395A047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9902-BE0A-4CC7-B62A-C669CE21EFA7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F71D-CE74-4F0F-A84E-E4FAF576DD80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802A-BF19-481A-9F1C-71489FB27BC4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6134-C1A1-4C12-9C33-B64AC96A901C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2455-A28C-487F-9741-FDF840379F0C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2C8-6095-4EFD-90F3-D050C3FC2D85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A3B1-B46B-4603-BDC3-5F154B82892A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CD26-CFAC-47C2-B57D-84C20BDD3583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BE89-1AC0-4E4C-BDCE-FE297FA067AB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B720-5E96-43DF-8A30-6808B0785E3D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A6886D-5708-4740-BEC2-3B2B55B5FE7D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Некоммерческое учреждение "Независимый Казахстанский Центр Аккредитации"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B2FA87-A346-4912-831E-F27680DF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22.pn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microsoft.com/office/2007/relationships/hdphoto" Target="../media/hdphoto4.wdp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image" Target="../media/image22.pn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11" Type="http://schemas.openxmlformats.org/officeDocument/2006/relationships/image" Target="../media/image22.pn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image" Target="../media/image22.pn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11" Type="http://schemas.openxmlformats.org/officeDocument/2006/relationships/image" Target="../media/image22.pn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35" y="5392859"/>
            <a:ext cx="8798828" cy="108012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Профкоординатор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Байдашев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Ануар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Асылбекович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504" y="78584"/>
            <a:ext cx="9292175" cy="17543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297">
                <a:srgbClr val="0B6483"/>
              </a:gs>
              <a:gs pos="41000">
                <a:schemeClr val="accent2">
                  <a:shade val="82000"/>
                  <a:satMod val="125000"/>
                  <a:lumMod val="74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sz="17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600"/>
              </a:spcAft>
            </a:pP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ГККП </a:t>
            </a:r>
            <a:r>
              <a:rPr lang="ru-RU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«АГРОТЕХНИЧЕСКИЙ </a:t>
            </a: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</a:t>
            </a:r>
          </a:p>
          <a:p>
            <a:pPr algn="r">
              <a:spcAft>
                <a:spcPts val="600"/>
              </a:spcAft>
            </a:pP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АККОЛЬ, АККОЛЬСКИЙ РАЙОН</a:t>
            </a: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6" y="138549"/>
            <a:ext cx="1475676" cy="1803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2035867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ПРЕИМУЩЕСТВА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307" y="1844824"/>
            <a:ext cx="6475909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Трудовой стаж – 3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26363" y="4653136"/>
            <a:ext cx="6475909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Стипендия  21600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6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ПРЕИМУЩЕСТВА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4812" y="4653136"/>
            <a:ext cx="6860436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Проживание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общежитии - бесплатно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96816" y="2060848"/>
            <a:ext cx="6475909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 разовое горячее питание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6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ПРЕИМУЩЕСТВА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2902" y="4653136"/>
            <a:ext cx="6860436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Библиотека с доступом в </a:t>
            </a:r>
            <a:r>
              <a:rPr lang="en-US" sz="3600" b="1" dirty="0" smtClean="0">
                <a:solidFill>
                  <a:srgbClr val="002060"/>
                </a:solidFill>
              </a:rPr>
              <a:t>INTERNET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726" y="1916832"/>
            <a:ext cx="6475909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 разовое горячее питание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8784" y="64552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ПРЕИМУЩЕСТВА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726" y="1963801"/>
            <a:ext cx="6860436" cy="1800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Большой выбор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спортивных секций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31569" y="4509120"/>
            <a:ext cx="6475909" cy="2232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участии в региональных конкурсах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 денежное вознаграждение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837" y="766926"/>
            <a:ext cx="7422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Призовые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места в олимпиадах,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конкурсах, проектах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72480" y="2263986"/>
            <a:ext cx="9292878" cy="3710838"/>
            <a:chOff x="236786" y="1628800"/>
            <a:chExt cx="8460630" cy="337850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608" y="3337060"/>
              <a:ext cx="1156946" cy="163634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44" y="3356992"/>
              <a:ext cx="1134655" cy="16048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542" y="3290207"/>
              <a:ext cx="1205798" cy="170543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339" y="3315163"/>
              <a:ext cx="1172427" cy="165823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970" y="3301915"/>
              <a:ext cx="1205764" cy="170538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335" y="1628800"/>
              <a:ext cx="1182945" cy="167311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104" y="1628800"/>
              <a:ext cx="1192312" cy="168636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186" y="3301915"/>
              <a:ext cx="1205534" cy="170538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44" y="1628800"/>
              <a:ext cx="2411595" cy="170539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287" y="1628800"/>
              <a:ext cx="1205048" cy="170538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86" y="1628800"/>
              <a:ext cx="2411958" cy="170539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39" y="3343421"/>
              <a:ext cx="1175969" cy="1629982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1474" y="784169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 С 2015 ГОДА ПО 2019</a:t>
            </a:r>
            <a:endParaRPr lang="ru-RU" sz="2000" b="1" dirty="0">
              <a:ln w="0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13735" y="1474400"/>
            <a:ext cx="8636868" cy="5194960"/>
            <a:chOff x="713735" y="1474400"/>
            <a:chExt cx="8636868" cy="519496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62" y="5031936"/>
              <a:ext cx="1141994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35" y="3249983"/>
              <a:ext cx="1142921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67" y="1474400"/>
              <a:ext cx="1146906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752" y="5031936"/>
              <a:ext cx="1114352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664" y="3249983"/>
              <a:ext cx="1142553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094" y="1474400"/>
              <a:ext cx="1141499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800" y="5031936"/>
              <a:ext cx="1161268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808" y="3240160"/>
              <a:ext cx="1115390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233" y="1480611"/>
              <a:ext cx="112059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783" y="5040360"/>
              <a:ext cx="1156289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32" y="3280372"/>
              <a:ext cx="1137640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72" y="1480611"/>
              <a:ext cx="1093348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90" y="5040360"/>
              <a:ext cx="1089674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90" y="3280372"/>
              <a:ext cx="1112999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435" y="1480611"/>
              <a:ext cx="1144954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826" y="5040360"/>
              <a:ext cx="1063137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827" y="3312168"/>
              <a:ext cx="1144062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403" y="1480611"/>
              <a:ext cx="113609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755" y="5040360"/>
              <a:ext cx="1150006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818" y="3312168"/>
              <a:ext cx="116078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088" y="1480611"/>
              <a:ext cx="1146515" cy="16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38835" y="654754"/>
            <a:ext cx="699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  <a:endParaRPr lang="ru-RU" sz="28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13796" r="2383" b="6678"/>
          <a:stretch/>
        </p:blipFill>
        <p:spPr bwMode="auto">
          <a:xfrm>
            <a:off x="371478" y="1707472"/>
            <a:ext cx="2318717" cy="147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14109" r="2798" b="6386"/>
          <a:stretch/>
        </p:blipFill>
        <p:spPr bwMode="auto">
          <a:xfrm>
            <a:off x="402553" y="3351634"/>
            <a:ext cx="2318717" cy="148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61911" y="4331024"/>
            <a:ext cx="582464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канал -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atk10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akkol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1373" y="2706855"/>
            <a:ext cx="5806138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pt0001.akkol.aqmoedu.kz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9" b="12661"/>
          <a:stretch/>
        </p:blipFill>
        <p:spPr>
          <a:xfrm>
            <a:off x="8193360" y="2454784"/>
            <a:ext cx="1519205" cy="39744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67054" y="5906002"/>
            <a:ext cx="736359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канал -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atk10akkol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25172" y="29546"/>
            <a:ext cx="671194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28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Вычислительная техника </a:t>
            </a:r>
          </a:p>
          <a:p>
            <a:pPr algn="ctr">
              <a:defRPr/>
            </a:pPr>
            <a:r>
              <a:rPr kumimoji="0" lang="ru-RU" sz="28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программное обеспечение</a:t>
            </a:r>
            <a:endParaRPr kumimoji="0" lang="ru-RU" sz="28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Admin\Desktop\IMG-20191029-WA00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/>
          <a:stretch/>
        </p:blipFill>
        <p:spPr bwMode="auto">
          <a:xfrm>
            <a:off x="192104" y="4149080"/>
            <a:ext cx="3763317" cy="244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576695" y="5749332"/>
            <a:ext cx="400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40" name="Рисунок 39" descr="F:\IMG-20190409-WA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03" y="1340768"/>
            <a:ext cx="3329960" cy="2497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F:\IMG-20190318-WA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2805962"/>
            <a:ext cx="3899338" cy="2567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192104" y="1908121"/>
            <a:ext cx="4003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59161" y="266001"/>
            <a:ext cx="855238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C:\Users\Admin\Desktop\IMG-20191029-WA0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104" y="1974617"/>
            <a:ext cx="3630116" cy="2600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3142771"/>
            <a:ext cx="3384376" cy="3290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988840"/>
            <a:ext cx="3448821" cy="258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13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075224" y="266001"/>
            <a:ext cx="688109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СВАРОЧНОЕ ДЕЛО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420888"/>
            <a:ext cx="4227423" cy="4173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1484784"/>
            <a:ext cx="4248472" cy="417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9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616" y="620688"/>
            <a:ext cx="7502684" cy="141901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Выбирая   профессию  -  мы 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выбираем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ЖИЗНЕННЫЙ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ПУТЬ!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&amp;Kcy;&amp;acy;&amp;rcy;&amp;tcy;&amp;icy;&amp;ncy;&amp;kcy;&amp;icy; &amp;pcy;&amp;ocy; &amp;zcy;&amp;acy;&amp;pcy;&amp;rcy;&amp;ocy;&amp;scy;&amp;ucy; &amp;kcy;&amp;acy;&amp;rcy;&amp;tcy;&amp;icy;&amp;ncy;&amp;kcy;&amp;icy; &amp;pcy;&amp;rcy;&amp;ocy;&amp;fcy;&amp;ocy;&amp;rcy;&amp;i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256" y="3164844"/>
            <a:ext cx="2839681" cy="237213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5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14013" y="565977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 И ЭКСПЛУАТАЦИЯ ЗДАНИЙ И СООРУЖЕНИЙ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Users\Admin\Desktop\IMG-20191029-WA0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07" y="1936036"/>
            <a:ext cx="3529408" cy="452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2520705" y="6069196"/>
            <a:ext cx="13276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</a:t>
            </a:r>
          </a:p>
          <a:p>
            <a:pPr algn="ctr"/>
            <a:r>
              <a:rPr lang="ru-RU" sz="1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</a:t>
            </a:r>
          </a:p>
          <a:p>
            <a:pPr algn="ctr"/>
            <a:r>
              <a:rPr lang="ru-RU" sz="1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</a:t>
            </a:r>
            <a:endParaRPr lang="ru-RU" sz="1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1916832"/>
            <a:ext cx="4752528" cy="453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89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0" y="1864977"/>
            <a:ext cx="3521352" cy="340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1" y="1825425"/>
            <a:ext cx="3584909" cy="3440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Admin\Desktop\IMG-20191029-WA002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95" y="3429000"/>
            <a:ext cx="3183679" cy="323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288704" y="472110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ФЕРМЕРСКОЕ ДЕЛО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84748" y="461684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ФЕРМЕРСКОЕ ДЕЛО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5" name="Рисунок 4" descr="C:\Users\Admin\Desktop\Новые фото\20190425_1224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8" b="6889"/>
          <a:stretch/>
        </p:blipFill>
        <p:spPr bwMode="auto">
          <a:xfrm>
            <a:off x="254628" y="3359922"/>
            <a:ext cx="4860240" cy="3210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2" b="13604"/>
          <a:stretch/>
        </p:blipFill>
        <p:spPr>
          <a:xfrm>
            <a:off x="5263388" y="1524112"/>
            <a:ext cx="4266811" cy="3057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19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1795538"/>
            <a:ext cx="2880320" cy="384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6" y="1772816"/>
            <a:ext cx="2897361" cy="3863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1795537"/>
            <a:ext cx="2880320" cy="384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684748" y="461684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84748" y="461684"/>
            <a:ext cx="633784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4" name="Рисунок 3" descr="C:\Users\Дастан\Desktop\папка на акредит2019\IMG-20191028-WA0008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31" y="3051831"/>
            <a:ext cx="4649388" cy="3313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Дастан\Desktop\папка на акредит2019\IMG-20161221-WA0002.jpg"/>
          <p:cNvPicPr/>
          <p:nvPr/>
        </p:nvPicPr>
        <p:blipFill rotWithShape="1">
          <a:blip r:embed="rId4" cstate="print"/>
          <a:srcRect l="13775"/>
          <a:stretch/>
        </p:blipFill>
        <p:spPr bwMode="auto">
          <a:xfrm>
            <a:off x="4880992" y="1583919"/>
            <a:ext cx="4575184" cy="3275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57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7706" y="3105193"/>
            <a:ext cx="4429060" cy="7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36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kumimoji="0" lang="ru-RU" sz="36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pic>
        <p:nvPicPr>
          <p:cNvPr id="4" name="Рисунок 3" descr="C:\Users\Admin\Desktop\фото с выставок\20181003_104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620688"/>
            <a:ext cx="4248472" cy="566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90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аккредитация\WSK\DSC09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132792"/>
            <a:ext cx="1462087" cy="240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E:\аккредитация\WSK\IMG_44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27499" r="834" b="-23639"/>
          <a:stretch/>
        </p:blipFill>
        <p:spPr bwMode="auto">
          <a:xfrm>
            <a:off x="3714704" y="1307845"/>
            <a:ext cx="1997547" cy="277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E:\аккредитация\WSK\диплом пова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312649"/>
            <a:ext cx="151871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E:\аккредитация\WSK\DSC_86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1" r="399" b="8025"/>
          <a:stretch/>
        </p:blipFill>
        <p:spPr bwMode="auto">
          <a:xfrm>
            <a:off x="6865090" y="4208033"/>
            <a:ext cx="2794514" cy="2192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40" y="1752726"/>
            <a:ext cx="1272763" cy="1444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94" y="1628800"/>
            <a:ext cx="3247067" cy="216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9" descr="E:\аккредитация\WSK\Кириченко ВС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675351"/>
            <a:ext cx="1386246" cy="203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Группа 8"/>
          <p:cNvGrpSpPr/>
          <p:nvPr/>
        </p:nvGrpSpPr>
        <p:grpSpPr>
          <a:xfrm>
            <a:off x="1352600" y="5949280"/>
            <a:ext cx="190235" cy="304800"/>
            <a:chOff x="1352600" y="4509120"/>
            <a:chExt cx="190235" cy="3048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666421" y="2896495"/>
            <a:ext cx="190235" cy="304800"/>
            <a:chOff x="1352600" y="4509120"/>
            <a:chExt cx="190235" cy="30480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7453140" y="2886970"/>
            <a:ext cx="190235" cy="304800"/>
            <a:chOff x="1352600" y="4509120"/>
            <a:chExt cx="190235" cy="30480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2288703" y="403570"/>
            <a:ext cx="7422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Призовые места </a:t>
            </a:r>
            <a:endParaRPr lang="ru-RU" sz="2400" b="1" i="1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чемпионате «</a:t>
            </a:r>
            <a:r>
              <a:rPr lang="ru-RU" sz="2400" b="1" i="1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:\ворлд скилс\15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7" y="4293096"/>
            <a:ext cx="1519925" cy="208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I:\ворлд скилс\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2347430"/>
            <a:ext cx="1298393" cy="179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7" name="Группа 36"/>
          <p:cNvGrpSpPr/>
          <p:nvPr/>
        </p:nvGrpSpPr>
        <p:grpSpPr>
          <a:xfrm>
            <a:off x="8089521" y="5812085"/>
            <a:ext cx="190235" cy="304800"/>
            <a:chOff x="1352600" y="4509120"/>
            <a:chExt cx="190235" cy="30480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6" name="Picture 4" descr="I:\ворлд скилс\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59" y="4421312"/>
            <a:ext cx="1447994" cy="20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92" y="4437112"/>
            <a:ext cx="1474563" cy="2043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" descr="E:\аккредитация\WSK\DSC_899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/>
          <a:stretch/>
        </p:blipFill>
        <p:spPr bwMode="auto">
          <a:xfrm>
            <a:off x="327745" y="1671641"/>
            <a:ext cx="2562067" cy="211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56" y="1817403"/>
            <a:ext cx="1243692" cy="181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812499" y="3270852"/>
            <a:ext cx="190235" cy="304800"/>
            <a:chOff x="1352600" y="4509120"/>
            <a:chExt cx="190235" cy="30480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99736" y="630342"/>
            <a:ext cx="6733784" cy="3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24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ПАРТНЁРСТВО</a:t>
            </a:r>
            <a:endParaRPr kumimoji="0" lang="ru-RU" sz="24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5" y="4581128"/>
            <a:ext cx="2477249" cy="185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72" y="4580692"/>
            <a:ext cx="2477830" cy="185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79" y="1628800"/>
            <a:ext cx="2471123" cy="185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2" y="1280261"/>
            <a:ext cx="2845957" cy="21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4" y="1625232"/>
            <a:ext cx="2385996" cy="178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2" y="3789040"/>
            <a:ext cx="2845957" cy="21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5377" y="836712"/>
            <a:ext cx="6407739" cy="3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ПРАКТИКИ</a:t>
            </a:r>
            <a:endParaRPr kumimoji="0" lang="ru-RU" sz="24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1494928"/>
            <a:ext cx="2267744" cy="170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3195736"/>
            <a:ext cx="2267744" cy="1700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4896544"/>
            <a:ext cx="2267744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4896544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1494928"/>
            <a:ext cx="2267744" cy="1700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3195736"/>
            <a:ext cx="2267744" cy="170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6" y="3195736"/>
            <a:ext cx="2267744" cy="1700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6" y="1494928"/>
            <a:ext cx="2267744" cy="1700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6" y="4896544"/>
            <a:ext cx="2267744" cy="1700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520" y="6177190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4533" y="6177190"/>
            <a:ext cx="212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ИП «Калашникова»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1760" y="622802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ТОО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КазНИИМСХ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аккредитация\WSK\DSC09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132792"/>
            <a:ext cx="1462087" cy="240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E:\аккредитация\WSK\IMG_44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27499" r="834" b="-23639"/>
          <a:stretch/>
        </p:blipFill>
        <p:spPr bwMode="auto">
          <a:xfrm>
            <a:off x="3714704" y="1307845"/>
            <a:ext cx="1997547" cy="277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E:\аккредитация\WSK\диплом пова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4312649"/>
            <a:ext cx="151871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E:\аккредитация\WSK\DSC_86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1" r="399" b="8025"/>
          <a:stretch/>
        </p:blipFill>
        <p:spPr bwMode="auto">
          <a:xfrm>
            <a:off x="6865090" y="4208033"/>
            <a:ext cx="2794514" cy="2192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40" y="1752726"/>
            <a:ext cx="1272763" cy="1444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94" y="1628800"/>
            <a:ext cx="3247067" cy="216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9" descr="E:\аккредитация\WSK\Кириченко ВС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675351"/>
            <a:ext cx="1386246" cy="203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Группа 8"/>
          <p:cNvGrpSpPr/>
          <p:nvPr/>
        </p:nvGrpSpPr>
        <p:grpSpPr>
          <a:xfrm>
            <a:off x="1352600" y="5949280"/>
            <a:ext cx="190235" cy="304800"/>
            <a:chOff x="1352600" y="4509120"/>
            <a:chExt cx="190235" cy="3048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666421" y="2896495"/>
            <a:ext cx="190235" cy="304800"/>
            <a:chOff x="1352600" y="4509120"/>
            <a:chExt cx="190235" cy="30480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7453140" y="2886970"/>
            <a:ext cx="190235" cy="304800"/>
            <a:chOff x="1352600" y="4509120"/>
            <a:chExt cx="190235" cy="30480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2288703" y="403570"/>
            <a:ext cx="7422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Призовые места </a:t>
            </a:r>
            <a:endParaRPr lang="ru-RU" sz="2400" b="1" i="1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чемпионате «</a:t>
            </a:r>
            <a:r>
              <a:rPr lang="ru-RU" sz="2400" b="1" i="1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b="1" i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:\ворлд скилс\15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7" y="4293096"/>
            <a:ext cx="1519925" cy="208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I:\ворлд скилс\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2347430"/>
            <a:ext cx="1298393" cy="179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7" name="Группа 36"/>
          <p:cNvGrpSpPr/>
          <p:nvPr/>
        </p:nvGrpSpPr>
        <p:grpSpPr>
          <a:xfrm>
            <a:off x="8089521" y="5812085"/>
            <a:ext cx="190235" cy="304800"/>
            <a:chOff x="1352600" y="4509120"/>
            <a:chExt cx="190235" cy="30480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6" name="Picture 4" descr="I:\ворлд скилс\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59" y="4421312"/>
            <a:ext cx="1447994" cy="20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92" y="4437112"/>
            <a:ext cx="1474563" cy="2043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" descr="E:\аккредитация\WSK\DSC_899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/>
          <a:stretch/>
        </p:blipFill>
        <p:spPr bwMode="auto">
          <a:xfrm>
            <a:off x="327745" y="1671641"/>
            <a:ext cx="2562067" cy="211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56" y="1817403"/>
            <a:ext cx="1243692" cy="181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812499" y="3270852"/>
            <a:ext cx="190235" cy="304800"/>
            <a:chOff x="1352600" y="4509120"/>
            <a:chExt cx="190235" cy="30480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358146" y="45091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352600" y="46615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352600" y="4813920"/>
              <a:ext cx="18468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13391" y="263409"/>
            <a:ext cx="0" cy="5939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5487" y="808402"/>
            <a:ext cx="4448359" cy="150849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322" tIns="46161" rIns="92322" bIns="46161" rtlCol="0">
            <a:spAutoFit/>
          </a:bodyPr>
          <a:lstStyle/>
          <a:p>
            <a:pPr algn="ctr"/>
            <a:r>
              <a:rPr lang="ru-RU" sz="1651" dirty="0">
                <a:latin typeface="Times New Roman" pitchFamily="18" charset="0"/>
                <a:cs typeface="Times New Roman" pitchFamily="18" charset="0"/>
              </a:rPr>
              <a:t>Оказание профориентационной</a:t>
            </a:r>
            <a:r>
              <a:rPr lang="ru-RU" sz="1651" dirty="0">
                <a:latin typeface="Times New Roman" pitchFamily="18" charset="0"/>
                <a:cs typeface="Times New Roman" pitchFamily="18" charset="0"/>
              </a:rPr>
              <a:t> поддержки учащимся в процессе выбора профиля обучения в старшей школе, сферы будущей профессиональной деятельности и места учебы </a:t>
            </a:r>
            <a:r>
              <a:rPr lang="ru-RU" sz="1651" dirty="0" smtClean="0">
                <a:latin typeface="Times New Roman" pitchFamily="18" charset="0"/>
                <a:cs typeface="Times New Roman" pitchFamily="18" charset="0"/>
              </a:rPr>
              <a:t>(колледжа</a:t>
            </a:r>
            <a:r>
              <a:rPr lang="ru-RU" sz="165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5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039" y="263409"/>
            <a:ext cx="4373254" cy="3842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322" tIns="46161" rIns="92322" bIns="46161" rtlCol="0">
            <a:spAutoFit/>
          </a:bodyPr>
          <a:lstStyle/>
          <a:p>
            <a:pPr algn="ctr"/>
            <a:r>
              <a:rPr lang="ru-RU" sz="1651" b="1" dirty="0">
                <a:latin typeface="Times New Roman" pitchFamily="18" charset="0"/>
                <a:cs typeface="Times New Roman" pitchFamily="18" charset="0"/>
              </a:rPr>
              <a:t>Цель   </a:t>
            </a:r>
            <a:r>
              <a:rPr lang="ru-RU" sz="1651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51" b="1" dirty="0">
                <a:latin typeface="Times New Roman" pitchFamily="18" charset="0"/>
                <a:cs typeface="Times New Roman" pitchFamily="18" charset="0"/>
              </a:rPr>
              <a:t>  работы</a:t>
            </a:r>
            <a:endParaRPr lang="ru-RU" sz="165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549" y="2535969"/>
            <a:ext cx="4341133" cy="3842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322" tIns="46161" rIns="92322" bIns="46161" rtlCol="0">
            <a:spAutoFit/>
          </a:bodyPr>
          <a:lstStyle/>
          <a:p>
            <a:pPr algn="ctr"/>
            <a:r>
              <a:rPr lang="ru-RU" sz="1651" b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651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51" b="1" dirty="0">
                <a:latin typeface="Times New Roman" pitchFamily="18" charset="0"/>
                <a:cs typeface="Times New Roman" pitchFamily="18" charset="0"/>
              </a:rPr>
              <a:t>  работы  </a:t>
            </a:r>
            <a:endParaRPr lang="ru-RU" sz="165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487" y="3116780"/>
            <a:ext cx="4579445" cy="328411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понятие о психофизиологических особенностях личности; </a:t>
            </a:r>
          </a:p>
          <a:p>
            <a:pPr>
              <a:buNone/>
            </a:pP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 </a:t>
            </a: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окончанию неполной средней школы сформировать у учащихся готовность к обоснованному выбору профильных предметов; </a:t>
            </a:r>
            <a:endParaRPr lang="ru-RU" sz="16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-предоставить учащимся сведения о современных профессиях</a:t>
            </a: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-подготовить учащихся к осознанному выбору профессии, специальности; </a:t>
            </a:r>
          </a:p>
          <a:p>
            <a:pPr>
              <a:buNone/>
            </a:pP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учащихся о путях получения  </a:t>
            </a:r>
            <a:r>
              <a:rPr lang="ru-RU" sz="165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369508" y="2312419"/>
            <a:ext cx="660390" cy="60339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51"/>
          </a:p>
        </p:txBody>
      </p:sp>
      <p:pic>
        <p:nvPicPr>
          <p:cNvPr id="13" name="Picture 2" descr="&amp;KHcy;&amp;ocy;&amp;chcy;&amp;ucy; &amp;icy; &amp;ncy;&amp;acy;&amp;d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898" y="1051593"/>
            <a:ext cx="3237500" cy="31250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07743" y="4287509"/>
            <a:ext cx="363430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84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Формула выбора профессии </a:t>
            </a:r>
            <a:r>
              <a:rPr lang="ru-RU" sz="1284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Е.А.Климова</a:t>
            </a:r>
            <a:r>
              <a:rPr lang="ru-RU" sz="1284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6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99736" y="630342"/>
            <a:ext cx="6733784" cy="3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ru-RU" sz="24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ПАРТНЁРСТВО</a:t>
            </a:r>
            <a:endParaRPr kumimoji="0" lang="ru-RU" sz="24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5" y="4581128"/>
            <a:ext cx="2477249" cy="185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72" y="4580692"/>
            <a:ext cx="2477830" cy="185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79" y="1628800"/>
            <a:ext cx="2471123" cy="185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2" y="1280261"/>
            <a:ext cx="2845957" cy="21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4" y="1625232"/>
            <a:ext cx="2385996" cy="178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2" y="3789040"/>
            <a:ext cx="2845957" cy="21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5377" y="836712"/>
            <a:ext cx="6407739" cy="3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ПРАКТИКИ</a:t>
            </a:r>
            <a:endParaRPr kumimoji="0" lang="ru-RU" sz="2400" b="1" dirty="0">
              <a:ln w="10541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1494928"/>
            <a:ext cx="2267744" cy="170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3195736"/>
            <a:ext cx="2267744" cy="1700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52" y="4896544"/>
            <a:ext cx="2267744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4896544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1494928"/>
            <a:ext cx="2267744" cy="1700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6" y="3195736"/>
            <a:ext cx="2267744" cy="170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88" y="3195736"/>
            <a:ext cx="2267744" cy="1700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6" y="1494928"/>
            <a:ext cx="2267744" cy="1700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6" y="4896544"/>
            <a:ext cx="2267744" cy="1700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520" y="6177190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4533" y="6177190"/>
            <a:ext cx="212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ИП «Калашникова»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1760" y="622802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ТОО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КазНИИМСХ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223973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848544" y="5517232"/>
            <a:ext cx="8229600" cy="108012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Georgia" pitchFamily="18" charset="0"/>
              <a:buNone/>
            </a:pPr>
            <a:r>
              <a:rPr lang="ru-RU" sz="44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Спасибо за внимание!</a:t>
            </a:r>
            <a:endParaRPr lang="ru-RU" sz="4400" b="1" cap="all" dirty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548680"/>
            <a:ext cx="3816424" cy="46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gray">
          <a:xfrm>
            <a:off x="2882920" y="2325657"/>
            <a:ext cx="2648006" cy="2648006"/>
          </a:xfrm>
          <a:prstGeom prst="ellipse">
            <a:avLst/>
          </a:prstGeom>
          <a:solidFill>
            <a:srgbClr val="FFFF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544" dirty="0">
              <a:latin typeface="Georgia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507983" y="4867489"/>
            <a:ext cx="1034378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44" b="1" dirty="0" smtClean="0">
                <a:solidFill>
                  <a:schemeClr val="bg1"/>
                </a:solidFill>
                <a:latin typeface="Georgia" pitchFamily="18" charset="0"/>
              </a:rPr>
              <a:t>Ученик</a:t>
            </a:r>
            <a:endParaRPr lang="ru-RU" sz="1544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774209" y="413738"/>
            <a:ext cx="6680673" cy="3842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322" tIns="46161" rIns="92322" bIns="46161" rtlCol="0">
            <a:spAutoFit/>
          </a:bodyPr>
          <a:lstStyle/>
          <a:p>
            <a:pPr algn="ctr"/>
            <a:r>
              <a:rPr lang="ru-RU" sz="1651" b="1" dirty="0" err="1" smtClean="0">
                <a:latin typeface="Times New Roman" pitchFamily="18" charset="0"/>
                <a:cs typeface="Times New Roman" pitchFamily="18" charset="0"/>
              </a:rPr>
              <a:t>Внутриколледжное</a:t>
            </a:r>
            <a:r>
              <a:rPr lang="ru-RU" sz="1651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1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51" b="1" dirty="0">
                <a:latin typeface="Times New Roman" pitchFamily="18" charset="0"/>
                <a:cs typeface="Times New Roman" pitchFamily="18" charset="0"/>
              </a:rPr>
              <a:t>заимодействие в </a:t>
            </a:r>
            <a:r>
              <a:rPr lang="ru-RU" sz="1651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51" b="1" dirty="0">
                <a:latin typeface="Times New Roman" pitchFamily="18" charset="0"/>
                <a:cs typeface="Times New Roman" pitchFamily="18" charset="0"/>
              </a:rPr>
              <a:t> работе </a:t>
            </a:r>
            <a:endParaRPr lang="ru-RU" sz="165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80945" y="4126583"/>
            <a:ext cx="2509485" cy="13013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ru-RU" sz="165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sz="16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0" hangingPunct="0"/>
            <a:r>
              <a:rPr lang="ru-RU" sz="16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</a:t>
            </a:r>
            <a:endParaRPr lang="ru-RU" sz="1651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585920" y="2399357"/>
            <a:ext cx="2376579" cy="13474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5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специальных дисциплин</a:t>
            </a:r>
            <a:endParaRPr lang="ru-RU" sz="165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2496" y="4351325"/>
            <a:ext cx="2047212" cy="11025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ru-RU" sz="165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</a:t>
            </a:r>
            <a:endParaRPr lang="en-US" sz="1651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5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80945" y="2325656"/>
            <a:ext cx="2311368" cy="1301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5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координатор</a:t>
            </a:r>
            <a:endParaRPr lang="ru-RU" sz="165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60336" y="1377729"/>
            <a:ext cx="3474287" cy="821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51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колледжа</a:t>
            </a:r>
            <a:endParaRPr lang="en-US" sz="1651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5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</a:t>
            </a:r>
            <a:endParaRPr lang="en-US" sz="1651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51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8786" y="3073060"/>
            <a:ext cx="2568427" cy="1736256"/>
          </a:xfrm>
          <a:prstGeom prst="rect">
            <a:avLst/>
          </a:prstGeom>
        </p:spPr>
      </p:pic>
      <p:sp>
        <p:nvSpPr>
          <p:cNvPr id="16389" name="Line 5"/>
          <p:cNvSpPr>
            <a:spLocks noChangeShapeType="1"/>
          </p:cNvSpPr>
          <p:nvPr/>
        </p:nvSpPr>
        <p:spPr bwMode="gray">
          <a:xfrm>
            <a:off x="4903164" y="2265283"/>
            <a:ext cx="19481" cy="514688"/>
          </a:xfrm>
          <a:prstGeom prst="line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sz="1544" dirty="0">
              <a:latin typeface="Georgia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gray">
          <a:xfrm flipV="1">
            <a:off x="5877548" y="3101027"/>
            <a:ext cx="762760" cy="195893"/>
          </a:xfrm>
          <a:prstGeom prst="line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sz="1544" dirty="0">
              <a:latin typeface="Georgia" pitchFamily="18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gray">
          <a:xfrm>
            <a:off x="3060336" y="3101028"/>
            <a:ext cx="902078" cy="195893"/>
          </a:xfrm>
          <a:prstGeom prst="line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sz="1544" dirty="0">
              <a:ln w="57150">
                <a:solidFill>
                  <a:sysClr val="windowText" lastClr="000000"/>
                </a:solidFill>
              </a:ln>
              <a:latin typeface="Georgia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gray">
          <a:xfrm flipH="1">
            <a:off x="3053147" y="4490262"/>
            <a:ext cx="592770" cy="412354"/>
          </a:xfrm>
          <a:prstGeom prst="line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sz="1544" dirty="0">
              <a:latin typeface="Georgia" pitchFamily="18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gray">
          <a:xfrm>
            <a:off x="6137291" y="4490262"/>
            <a:ext cx="580071" cy="346757"/>
          </a:xfrm>
          <a:prstGeom prst="line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sz="1544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4226" y="259124"/>
            <a:ext cx="9870558" cy="6349388"/>
          </a:xfrm>
        </p:spPr>
        <p:txBody>
          <a:bodyPr numCol="2">
            <a:normAutofit/>
          </a:bodyPr>
          <a:lstStyle/>
          <a:p>
            <a:pPr marL="45720"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Информационный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подход.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цель - обеспечение учащихся разнообразной достоверной информацией о современных профессиях, учебных заведениях и организациях, предоставляющих рабочие места, о рынке труда и о том, как планировать свою карьеру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консультационный подход.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цель - установление соответствия тому или иному виду деятельности путем сопоставления особенностей  учащегося и требований к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профессиям.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Развивающий подход.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цель – формирование различных знаний, умений 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 skill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необходимых для овладения той или иной профессией и успешного трудоустройства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Активизирующий подход.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цель – формирование внутренней готовности к самостоятельному и осознанному построению своего профессионального и жизненного пути.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6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 descr="&amp;Kcy;&amp;acy;&amp;rcy;&amp;tcy;&amp;icy;&amp;ncy;&amp;kcy;&amp;icy; &amp;pcy;&amp;ocy; &amp;zcy;&amp;acy;&amp;pcy;&amp;rcy;&amp;ocy;&amp;scy;&amp;ucy; &amp;kcy;&amp;acy;&amp;rcy;&amp;tcy;&amp;icy;&amp;ncy;&amp;kcy;&amp;icy; &amp;pcy;&amp;rcy;&amp;ocy;&amp;fcy;&amp;ocy;&amp;rcy;&amp;i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096" y="1556792"/>
            <a:ext cx="3235915" cy="330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5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9217024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Охват школ </a:t>
            </a:r>
            <a:r>
              <a:rPr lang="ru-RU" sz="2800" dirty="0" err="1" smtClean="0">
                <a:solidFill>
                  <a:schemeClr val="bg1"/>
                </a:solidFill>
              </a:rPr>
              <a:t>профориентационной</a:t>
            </a:r>
            <a:r>
              <a:rPr lang="ru-RU" sz="2800" dirty="0" smtClean="0">
                <a:solidFill>
                  <a:schemeClr val="bg1"/>
                </a:solidFill>
              </a:rPr>
              <a:t> работой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0" y="1052736"/>
            <a:ext cx="3202059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95" y="4053027"/>
            <a:ext cx="6143625" cy="260032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74066" y="1052736"/>
            <a:ext cx="6159454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 27  школ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Аккольского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созданы разделы «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где размещается информация о колледже,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259" y="2900051"/>
            <a:ext cx="459379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канал -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atk10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akkol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4888" y="2098776"/>
            <a:ext cx="5036799" cy="54184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pt0001.akkol.aqmoedu.kz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259" y="3475309"/>
            <a:ext cx="506578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канал -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atk10akkol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408" y="138834"/>
            <a:ext cx="9292175" cy="17543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297">
                <a:srgbClr val="0B6483"/>
              </a:gs>
              <a:gs pos="41000">
                <a:schemeClr val="accent2">
                  <a:shade val="82000"/>
                  <a:satMod val="125000"/>
                  <a:lumMod val="74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ru-RU" sz="17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600"/>
              </a:spcAft>
            </a:pP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ГККП </a:t>
            </a:r>
            <a:r>
              <a:rPr lang="ru-RU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«АГРОТЕХНИЧЕСКИЙ </a:t>
            </a: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</a:t>
            </a:r>
          </a:p>
          <a:p>
            <a:pPr algn="r">
              <a:spcAft>
                <a:spcPts val="600"/>
              </a:spcAft>
            </a:pP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АККОЛЬ, АККОЛЬСКИЙ РАЙОН</a:t>
            </a:r>
            <a:r>
              <a:rPr lang="ru-RU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20" y="2295738"/>
            <a:ext cx="2218334" cy="162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7422484" y="2401877"/>
            <a:ext cx="1311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Автогараж</a:t>
            </a:r>
            <a:endParaRPr lang="ru-RU" sz="1600" baseline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2564904"/>
            <a:ext cx="2234507" cy="166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3641411" y="3882715"/>
            <a:ext cx="238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площадь = 6742 м</a:t>
            </a:r>
            <a:r>
              <a:rPr lang="ru-RU" sz="1400" b="1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baseline="30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:\Users\приемная\Desktop\IMG-20191211-WA0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57" y="2289659"/>
            <a:ext cx="2138680" cy="16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приемная\Desktop\IMG-20191211-WA00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2295737"/>
            <a:ext cx="2204516" cy="16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14240" y="2399023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Учебный корпус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 descr="C:\Users\приемная\Desktop\IMG-20191211-WA0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72" y="2356136"/>
            <a:ext cx="2138680" cy="160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546525" y="2401877"/>
            <a:ext cx="1944364" cy="33855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Учебный корпус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C:\Users\приемная\Desktop\IMG-20191211-WA0083.jpg"/>
          <p:cNvPicPr/>
          <p:nvPr/>
        </p:nvPicPr>
        <p:blipFill rotWithShape="1">
          <a:blip r:embed="rId6" cstate="print"/>
          <a:srcRect b="9858"/>
          <a:stretch/>
        </p:blipFill>
        <p:spPr bwMode="auto">
          <a:xfrm>
            <a:off x="3812601" y="4437112"/>
            <a:ext cx="2220519" cy="1547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4082317" y="4682623"/>
            <a:ext cx="182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Столовая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C:\Users\Дастан\Desktop\папка на акредит2019\IMG-20191028-WA0008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936" y="4770804"/>
            <a:ext cx="2181815" cy="154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600446" y="5744367"/>
            <a:ext cx="1251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Спортзал</a:t>
            </a:r>
            <a:endParaRPr lang="ru-RU" sz="1600" b="1" baseline="300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C:\Users\приемная\Desktop\IMG-20191211-WA009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2320" y="4725144"/>
            <a:ext cx="2218334" cy="159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7205195" y="4851900"/>
            <a:ext cx="152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Общежитие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41025"/>
            <a:ext cx="1475676" cy="18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22910" y="1340768"/>
            <a:ext cx="568863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основании приказа </a:t>
            </a:r>
            <a:r>
              <a:rPr lang="ru-RU" sz="1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Госпрофобра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13.07.1984 года № 220 Алексеевское ГПТУ-126 было реорганизовано в Алексеевское СПТУ-10.</a:t>
            </a:r>
          </a:p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	 На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основании приказа Акмолинского областного управления образования от 20.06.1996 года №106 СПТУ-10 было реорганизовано в ПТШ-10.</a:t>
            </a:r>
          </a:p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	На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основании статьи №1 п/п 28,29 Закона РК «Об образовании» от 21.03.2006 года  ПТШ -10 переименовано в ПШ-10.</a:t>
            </a:r>
          </a:p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	 На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основании приказа Акмолинского областного управления образования от 30.05.08 № 23-1902-02-ГУ ПШ-10 было переименовано в ГУ «Профессиональный лицей №10»управления образования.</a:t>
            </a:r>
          </a:p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	На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основании постановления </a:t>
            </a:r>
            <a:r>
              <a:rPr lang="ru-RU" sz="1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Акмолинской области № А-8/322 от 27.06.2012 года «О переименовании некоторых учреждений образования» ГУ «ПЛ № 10» было переименовано в коммунальное государственное учреждение ««Агротехнический колледж № 10 город Акколь, Аккольский район» управления образования Акмолинской области»</a:t>
            </a:r>
            <a:r>
              <a:rPr lang="kk-KZ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производит подготовку специалистов для сельскохозяйственной отрасли.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95241" y="188640"/>
            <a:ext cx="1478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4608" y="620688"/>
            <a:ext cx="8208911" cy="646331"/>
          </a:xfrm>
          <a:prstGeom prst="rect">
            <a:avLst/>
          </a:prstGeom>
          <a:gradFill flip="none" rotWithShape="1"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был организован в </a:t>
            </a:r>
            <a:r>
              <a:rPr lang="kk-K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1964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году,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Алексеевское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ГПТУ-126</a:t>
            </a:r>
          </a:p>
          <a:p>
            <a:pPr algn="ctr"/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52" y="5369113"/>
            <a:ext cx="1745658" cy="1372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4" y="3610142"/>
            <a:ext cx="1650168" cy="145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52" y="3115904"/>
            <a:ext cx="1306578" cy="2112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5196059"/>
            <a:ext cx="1693784" cy="136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725854"/>
            <a:ext cx="2565519" cy="1271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16632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84000"/>
              </p:ext>
            </p:extLst>
          </p:nvPr>
        </p:nvGraphicFramePr>
        <p:xfrm>
          <a:off x="253637" y="1340768"/>
          <a:ext cx="9439048" cy="519978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1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41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Сроки обучения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Язык обучения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Квалификации</a:t>
                      </a:r>
                      <a:endParaRPr lang="ru-RU" sz="1300" b="1" i="1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«Фермерское хозяйство"</a:t>
                      </a:r>
                      <a:endParaRPr lang="ru-RU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10 м.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Казахский, русский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Фермер, Слесарь-ремонтник, Тракторист-машинист, Водитель автомобиля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«Сварочное дело"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10 м.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Сварщик, Газорезчик, Электрогазосварщик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«Организация питания</a:t>
                      </a:r>
                      <a:r>
                        <a:rPr lang="ru-RU" sz="2000" u="none" strike="noStrike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endParaRPr lang="ru-RU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Повар, Официант,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Бармен,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Менеджер по сервису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"Вычислительная техника и программное обеспечение </a:t>
                      </a:r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10 м.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Оператор ЭВМ, Техник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ru-RU" sz="200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Строительство и эксплуатация зданий и сооружений"</a:t>
                      </a:r>
                      <a:endParaRPr lang="ru-RU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238" marR="9238" marT="92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</a:t>
                      </a: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м.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Штукатур, Маляр,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Облицовщик-плиточник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238" marR="9238" marT="92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64768" y="678363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СПЕЦИАЛЬНОСТИ </a:t>
            </a:r>
            <a:endParaRPr lang="ru-RU" sz="28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" y="244017"/>
            <a:ext cx="1132882" cy="1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4334</TotalTime>
  <Words>553</Words>
  <Application>Microsoft Office PowerPoint</Application>
  <PresentationFormat>Лист A4 (210x297 мм)</PresentationFormat>
  <Paragraphs>149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Профкоординатор Байдашев Ануар Асылбекович</vt:lpstr>
      <vt:lpstr>Выбирая   профессию  -  мы  выбираем   ЖИЗНЕННЫЙ ПУТЬ! </vt:lpstr>
      <vt:lpstr>Презентация PowerPoint</vt:lpstr>
      <vt:lpstr>Презентация PowerPoint</vt:lpstr>
      <vt:lpstr>Презентация PowerPoint</vt:lpstr>
      <vt:lpstr>Охват школ профориентационной работой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AtK10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</dc:creator>
  <cp:lastModifiedBy>Татьяна</cp:lastModifiedBy>
  <cp:revision>436</cp:revision>
  <cp:lastPrinted>2019-12-06T03:12:41Z</cp:lastPrinted>
  <dcterms:created xsi:type="dcterms:W3CDTF">2019-11-27T05:58:42Z</dcterms:created>
  <dcterms:modified xsi:type="dcterms:W3CDTF">2020-11-20T07:43:39Z</dcterms:modified>
</cp:coreProperties>
</file>